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773" r:id="rId16"/>
    <p:sldId id="267" r:id="rId17"/>
    <p:sldId id="719" r:id="rId18"/>
    <p:sldId id="774" r:id="rId19"/>
    <p:sldId id="775" r:id="rId20"/>
    <p:sldId id="268" r:id="rId21"/>
    <p:sldId id="269" r:id="rId22"/>
    <p:sldId id="270" r:id="rId23"/>
    <p:sldId id="772" r:id="rId24"/>
    <p:sldId id="271" r:id="rId25"/>
    <p:sldId id="272" r:id="rId26"/>
    <p:sldId id="273"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3"/>
    <p:restoredTop sz="95226" autoAdjust="0"/>
  </p:normalViewPr>
  <p:slideViewPr>
    <p:cSldViewPr snapToGrid="0">
      <p:cViewPr varScale="1">
        <p:scale>
          <a:sx n="61" d="100"/>
          <a:sy n="61" d="100"/>
        </p:scale>
        <p:origin x="61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1143000" y="685800"/>
            <a:ext cx="4572000" cy="3429000"/>
          </a:xfrm>
          <a:prstGeom prst="rect">
            <a:avLst/>
          </a:prstGeom>
        </p:spPr>
        <p:txBody>
          <a:bodyPr/>
          <a:lstStyle/>
          <a:p>
            <a:endParaRPr/>
          </a:p>
        </p:txBody>
      </p:sp>
      <p:sp>
        <p:nvSpPr>
          <p:cNvPr id="196" name="Shape 19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2929138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3.org/TR/WCAG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nicolaas.matthijs@blackboard.com"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mailto:christopher.aldin@blackboard.com" TargetMode="External"/><Relationship Id="rId4" Type="http://schemas.openxmlformats.org/officeDocument/2006/relationships/hyperlink" Target="mailto:JoAnna.Hunt@blackboard.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3.org/TR/WCAG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dirty="0"/>
              <a:t>Blackboard Ally, </a:t>
            </a:r>
            <a:r>
              <a:rPr lang="es-VE" dirty="0"/>
              <a:t>el producto</a:t>
            </a:r>
            <a:r>
              <a:rPr lang="es-VE" baseline="0" dirty="0"/>
              <a:t> </a:t>
            </a:r>
            <a:r>
              <a:rPr lang="es-VE" dirty="0"/>
              <a:t>novedoso de </a:t>
            </a:r>
            <a:r>
              <a:rPr dirty="0"/>
              <a:t>Blackboard, </a:t>
            </a:r>
            <a:r>
              <a:rPr lang="es-VE" dirty="0"/>
              <a:t>es un producto enfocado en brindar mayor accesibilidad al contenido digital de cursos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Cuando observamos todos los sistemas y plataformas que usan nuestros estudiantes e instructores, incluyendo los productos </a:t>
            </a:r>
            <a:r>
              <a:rPr dirty="0"/>
              <a:t>Blackboard, </a:t>
            </a:r>
            <a:r>
              <a:rPr lang="es-VE" dirty="0"/>
              <a:t>la discusión sobre accesibilidad se limita usualmente a cuán accesibles son estos sistemas y plataformas</a:t>
            </a:r>
            <a:r>
              <a:rPr dirty="0"/>
              <a:t>. </a:t>
            </a:r>
            <a:r>
              <a:rPr lang="es-VE" dirty="0"/>
              <a:t>No obstante, el contenido generado por el usuario o el contenido del curso</a:t>
            </a:r>
            <a:r>
              <a:rPr dirty="0"/>
              <a:t>; </a:t>
            </a:r>
            <a:r>
              <a:rPr lang="es-VE" dirty="0"/>
              <a:t>contenido que es creado o compartido a través de estos sistemas, es tratado frecuentemente como una caja negra</a:t>
            </a:r>
            <a:r>
              <a:rPr dirty="0"/>
              <a:t>. </a:t>
            </a:r>
            <a:r>
              <a:rPr lang="es-VE" dirty="0"/>
              <a:t>Ese contenido es, en definitiva, lo que buscan los estudiantes y es en el que existen actualmente la mayoría de los problemas de accesibilidad</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dirty="0"/>
              <a:t>Blackboard Ally </a:t>
            </a:r>
            <a:r>
              <a:rPr lang="es-VE" dirty="0"/>
              <a:t>da un salto hacia adelante e intenta abrir esa caja negra, enfocándose en lograr que el contenido generado por el usuario o el contenido del curso sea más accesible. </a:t>
            </a:r>
            <a:endParaRPr dirty="0"/>
          </a:p>
        </p:txBody>
      </p:sp>
    </p:spTree>
    <p:extLst>
      <p:ext uri="{BB962C8B-B14F-4D97-AF65-F5344CB8AC3E}">
        <p14:creationId xmlns:p14="http://schemas.microsoft.com/office/powerpoint/2010/main" val="923058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Continuando con esto, </a:t>
            </a:r>
            <a:r>
              <a:rPr dirty="0"/>
              <a:t>Ally </a:t>
            </a:r>
            <a:r>
              <a:rPr lang="es-VE" dirty="0"/>
              <a:t>también ejecutará el contenido a través de un conjunto de Algoritmos de Aprendizaje de Máquina que hemos desarrollado</a:t>
            </a:r>
            <a:r>
              <a:rPr dirty="0"/>
              <a:t>. </a:t>
            </a:r>
            <a:r>
              <a:rPr lang="es-VE" dirty="0"/>
              <a:t>Estos algoritmos buscan esencialmente extraer la información semántica presente a nuestra vista, pero que podría no encontrarse ahí en una manera que pueda ser leída por una máquina</a:t>
            </a:r>
            <a:r>
              <a:rPr dirty="0"/>
              <a:t>. </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Lo que esto significa es que intentará identificar el orden de la lectura, dónde se encuentran los títulos, cuál es la estructura de los títulos, dónde se encuentran los párrafos, dónde se encuentran las listas, dónde se encuentran los cuadros, dónde se encuentran las fórmulas matemáticas</a:t>
            </a:r>
            <a:r>
              <a:rPr dirty="0"/>
              <a:t>, etc., </a:t>
            </a:r>
            <a:r>
              <a:rPr lang="es-VE" dirty="0"/>
              <a:t>aun cuando dicha información pueda no estar presente en una manera que pueda ser leída por una máquina</a:t>
            </a:r>
            <a:r>
              <a:rPr dirty="0"/>
              <a:t>.</a:t>
            </a:r>
          </a:p>
        </p:txBody>
      </p:sp>
    </p:spTree>
    <p:extLst>
      <p:ext uri="{BB962C8B-B14F-4D97-AF65-F5344CB8AC3E}">
        <p14:creationId xmlns:p14="http://schemas.microsoft.com/office/powerpoint/2010/main" val="80933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En este punto nos introducimos en las funciones de </a:t>
            </a:r>
            <a:r>
              <a:rPr lang="es-VE" dirty="0" err="1"/>
              <a:t>Ally</a:t>
            </a:r>
            <a:r>
              <a:rPr lang="es-VE" dirty="0"/>
              <a:t> orientadas a los estudiantes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Con base en el resultado de la lista de verificación de accesibilidad y con base en el resultado de los Algoritmos de Aprendizaje de Máquina</a:t>
            </a:r>
            <a:r>
              <a:rPr dirty="0"/>
              <a:t>, Ally </a:t>
            </a:r>
            <a:r>
              <a:rPr lang="es-VE" dirty="0"/>
              <a:t>generará automáticamente un número de alternativas del contenido más accesibles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Nuestro formato principal es </a:t>
            </a:r>
            <a:r>
              <a:rPr dirty="0"/>
              <a:t>HTML</a:t>
            </a:r>
            <a:r>
              <a:rPr lang="es-VE" dirty="0"/>
              <a:t> semántico</a:t>
            </a:r>
            <a:r>
              <a:rPr dirty="0"/>
              <a:t>. </a:t>
            </a:r>
            <a:r>
              <a:rPr lang="es-VE" dirty="0"/>
              <a:t>Utilizando la información semántica extraída</a:t>
            </a:r>
            <a:r>
              <a:rPr dirty="0"/>
              <a:t>, Ally </a:t>
            </a:r>
            <a:r>
              <a:rPr lang="es-VE" dirty="0"/>
              <a:t>creará esta versión </a:t>
            </a:r>
            <a:r>
              <a:rPr dirty="0"/>
              <a:t>HTML </a:t>
            </a:r>
            <a:r>
              <a:rPr lang="es-VE" dirty="0"/>
              <a:t>semántica en la que los títulos serán convertidos a etiquetas de títulos </a:t>
            </a:r>
            <a:r>
              <a:rPr dirty="0"/>
              <a:t>HTML </a:t>
            </a:r>
            <a:r>
              <a:rPr lang="es-VE" dirty="0"/>
              <a:t>semánticos</a:t>
            </a:r>
            <a:r>
              <a:rPr dirty="0"/>
              <a:t>, </a:t>
            </a:r>
            <a:r>
              <a:rPr lang="es-VE" dirty="0"/>
              <a:t>los párrafos serán convertidos a párrafos </a:t>
            </a:r>
            <a:r>
              <a:rPr dirty="0"/>
              <a:t>HTML, </a:t>
            </a:r>
            <a:r>
              <a:rPr lang="es-VE" dirty="0"/>
              <a:t>los cuadros serán convertidos a cuadros </a:t>
            </a:r>
            <a:r>
              <a:rPr dirty="0"/>
              <a:t>HTML </a:t>
            </a:r>
            <a:r>
              <a:rPr lang="es-VE" dirty="0"/>
              <a:t>semánticos</a:t>
            </a:r>
            <a:r>
              <a:rPr dirty="0"/>
              <a:t>, </a:t>
            </a:r>
            <a:r>
              <a:rPr lang="es-VE" dirty="0"/>
              <a:t>las listas serán convertidas a listas </a:t>
            </a:r>
            <a:r>
              <a:rPr dirty="0"/>
              <a:t>HTML </a:t>
            </a:r>
            <a:r>
              <a:rPr lang="es-VE" dirty="0"/>
              <a:t>semánticas</a:t>
            </a:r>
            <a:r>
              <a:rPr dirty="0"/>
              <a:t>, </a:t>
            </a:r>
            <a:r>
              <a:rPr lang="es-VE" dirty="0"/>
              <a:t>las fórmulas matemáticas serán convertidas a </a:t>
            </a:r>
            <a:r>
              <a:rPr dirty="0"/>
              <a:t>MathML, </a:t>
            </a:r>
            <a:r>
              <a:rPr lang="es-VE" dirty="0"/>
              <a:t>y así sucesivamente</a:t>
            </a:r>
            <a:r>
              <a:rPr dirty="0"/>
              <a:t>. </a:t>
            </a:r>
            <a:r>
              <a:rPr lang="es-VE" dirty="0"/>
              <a:t>Esta versión </a:t>
            </a:r>
            <a:r>
              <a:rPr dirty="0"/>
              <a:t>HTML </a:t>
            </a:r>
            <a:r>
              <a:rPr lang="es-VE" dirty="0"/>
              <a:t>semántica es mucho más accesible y hace que el documento sea más navegable y de fácil lectura para las personas que utilicen dispositivos de lectura de pantalla</a:t>
            </a:r>
            <a:r>
              <a:rPr dirty="0"/>
              <a:t>. </a:t>
            </a:r>
            <a:r>
              <a:rPr lang="es-VE" dirty="0"/>
              <a:t>Este formato también funciona muy bien en dispositivos móviles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Basado en la versión </a:t>
            </a:r>
            <a:r>
              <a:rPr dirty="0"/>
              <a:t>HTML </a:t>
            </a:r>
            <a:r>
              <a:rPr lang="es-VE" dirty="0"/>
              <a:t>semántica</a:t>
            </a:r>
            <a:r>
              <a:rPr dirty="0"/>
              <a:t>, Ally </a:t>
            </a:r>
            <a:r>
              <a:rPr lang="es-VE" dirty="0"/>
              <a:t>también generará un número de otros formatos accesibles alternativos</a:t>
            </a:r>
            <a:r>
              <a:rPr dirty="0"/>
              <a:t>. Ally </a:t>
            </a:r>
            <a:r>
              <a:rPr lang="es-VE" dirty="0"/>
              <a:t>creará una versión </a:t>
            </a:r>
            <a:r>
              <a:rPr dirty="0" err="1"/>
              <a:t>ePub</a:t>
            </a:r>
            <a:r>
              <a:rPr dirty="0"/>
              <a:t> </a:t>
            </a:r>
            <a:r>
              <a:rPr lang="es-VE" dirty="0"/>
              <a:t>del contenido</a:t>
            </a:r>
            <a:r>
              <a:rPr dirty="0"/>
              <a:t>, </a:t>
            </a:r>
            <a:r>
              <a:rPr lang="es-VE" dirty="0"/>
              <a:t>generará una versión de </a:t>
            </a:r>
            <a:r>
              <a:rPr dirty="0"/>
              <a:t>Audio </a:t>
            </a:r>
            <a:r>
              <a:rPr lang="es-VE" dirty="0"/>
              <a:t>del contenido</a:t>
            </a:r>
            <a:r>
              <a:rPr dirty="0"/>
              <a:t>, </a:t>
            </a:r>
            <a:r>
              <a:rPr lang="es-VE" dirty="0"/>
              <a:t>generará una versión en braille electrónico del contenido</a:t>
            </a:r>
            <a:r>
              <a:rPr dirty="0"/>
              <a:t>, etc.</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Para algunos aspectos del contenido, debemos ser capaces de generar alternativas adicionales</a:t>
            </a:r>
            <a:r>
              <a:rPr dirty="0"/>
              <a:t>. </a:t>
            </a:r>
            <a:r>
              <a:rPr lang="es-VE" dirty="0"/>
              <a:t>Por ejemplo</a:t>
            </a:r>
            <a:r>
              <a:rPr dirty="0"/>
              <a:t>, </a:t>
            </a:r>
            <a:r>
              <a:rPr lang="es-VE" dirty="0"/>
              <a:t>cuando se cargue un archivo </a:t>
            </a:r>
            <a:r>
              <a:rPr dirty="0"/>
              <a:t>PDF</a:t>
            </a:r>
            <a:r>
              <a:rPr lang="es-VE" dirty="0"/>
              <a:t> sin etiqueta</a:t>
            </a:r>
            <a:r>
              <a:rPr dirty="0"/>
              <a:t>, </a:t>
            </a:r>
            <a:r>
              <a:rPr lang="es-VE" dirty="0"/>
              <a:t>podemos generar una versión etiquetada usando la información semántica extraída</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Atravesar todo este proceso, desde la carga original hasta la generación de estas alternativas más accesibles usualmente no toma mucho tiempo. Típicamente, en el transcurso de un minuto de que se haya cargado el original, nosotros habremos completado el proceso</a:t>
            </a:r>
            <a:r>
              <a:rPr dirty="0"/>
              <a:t>. </a:t>
            </a:r>
            <a:r>
              <a:rPr lang="es-VE" dirty="0"/>
              <a:t>Entonces, tomamos todos estos formatos accesibles alternativos y los ponemos a disposición de los estudiantes, así como de los instructores, dentro del </a:t>
            </a:r>
            <a:r>
              <a:rPr dirty="0"/>
              <a:t>LMS.</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El enfoque que aplicamos aquí es el de nunca reemplazar el original; siempre mantenemos el original del instructor en su lugar. Sin embargo, cada vez que se pueda acceder al original del instructor a través de la Interfaz del Usuario</a:t>
            </a:r>
            <a:r>
              <a:rPr dirty="0"/>
              <a:t>, Ally </a:t>
            </a:r>
            <a:r>
              <a:rPr lang="es-VE" dirty="0"/>
              <a:t>ofrecerá un modo de obtener versiones accesibles alternativas.</a:t>
            </a:r>
            <a:endParaRPr dirty="0"/>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Ésta es la primera parte de lo que hace </a:t>
            </a:r>
            <a:r>
              <a:rPr dirty="0"/>
              <a:t>Ally, </a:t>
            </a:r>
            <a:r>
              <a:rPr lang="es-VE" dirty="0"/>
              <a:t>en la que nosotros básicamente tratamos de brindar a los estudiantes un acceso casi inmediato a alternativas más accesibles del contenido de sus cursos</a:t>
            </a:r>
            <a:r>
              <a:rPr dirty="0"/>
              <a:t>, </a:t>
            </a:r>
            <a:r>
              <a:rPr lang="es-VE" dirty="0"/>
              <a:t>proporcionándoles un punto de partida más accesible sin requerir que ellos presenten una solicitud de remediación primero. </a:t>
            </a:r>
            <a:endParaRPr dirty="0"/>
          </a:p>
          <a:p>
            <a:pPr>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27592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Ahora nos encontramos en la segunda parte de lo que ofrece </a:t>
            </a:r>
            <a:r>
              <a:rPr dirty="0"/>
              <a:t>Ally.</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Con base en el resultado de la lista de verificación de accesibilidad y con base en el resultado de los Algoritmos de Aprendizaje de Máquina</a:t>
            </a:r>
            <a:r>
              <a:rPr dirty="0"/>
              <a:t>, Ally </a:t>
            </a:r>
            <a:r>
              <a:rPr lang="es-VE" dirty="0"/>
              <a:t>también proporciona un bucle de retroalimentación para el instructor. Éste brindará retroalimentación a los instructores sobre cuán accesible es su contenido y cuáles son algunos de los problemas de accesibilidad, así como una guía detallada sobre cómo pueden solucionar estos problemas, todo en el contexto del Sistema de Gestión del Aprendizaje</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Este bucle de retroalimentación tiene una variedad de diferentes objetivos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Primeramente, hay algunos objetivos de corto plazo</a:t>
            </a:r>
            <a:r>
              <a:rPr dirty="0"/>
              <a:t>. </a:t>
            </a:r>
            <a:r>
              <a:rPr lang="es-VE" dirty="0"/>
              <a:t>Si el instructor participa en este bucle de retroalimentación, podrá generar un original de mayor calidad, lo que redundará en un beneficio inmediato para los estudiantes, nos permitirá crear versiones  accesibles alternativas de mayor calidad, etc.</a:t>
            </a:r>
            <a:endParaRPr dirty="0"/>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No obstante, el principal objetivo es a largo plazo</a:t>
            </a:r>
            <a:r>
              <a:rPr dirty="0"/>
              <a:t>. </a:t>
            </a:r>
            <a:r>
              <a:rPr lang="es-VE" dirty="0"/>
              <a:t>Por medio del proceso de retroalimentación del instructor, deseamos integrar algunas de las mejores prácticas de accesibilidad al proceso de trabajo del instructor y nos proponemos cambiar su comportamiento en el tiempo</a:t>
            </a:r>
            <a:r>
              <a:rPr dirty="0"/>
              <a:t>. </a:t>
            </a:r>
            <a:r>
              <a:rPr lang="es-VE" dirty="0"/>
              <a:t>Por lo que, cuando el instructor esté creando nuevos contenidos de cursos en el futuro, éste pueda incorporar algunos de estos principios y convertirlos en parte de su proceso de trabajo, en vez de tener que volver luego para solucionar el problema</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Ésta es la segunda parte de lo que hace </a:t>
            </a:r>
            <a:r>
              <a:rPr dirty="0"/>
              <a:t>Ally, </a:t>
            </a:r>
            <a:r>
              <a:rPr lang="es-VE" dirty="0"/>
              <a:t>en la que tratamos de crear conciencia y mejorar la visibilidad de la accesibilidad, así como de brindar capacitación a los instructores al lograr que esta retroalimentación y guía se encuentren disponibles para su lectura en el proceso de trabajo usual de los instructores</a:t>
            </a:r>
            <a:r>
              <a:rPr dirty="0"/>
              <a:t>.</a:t>
            </a:r>
          </a:p>
        </p:txBody>
      </p:sp>
    </p:spTree>
    <p:extLst>
      <p:ext uri="{BB962C8B-B14F-4D97-AF65-F5344CB8AC3E}">
        <p14:creationId xmlns:p14="http://schemas.microsoft.com/office/powerpoint/2010/main" val="103710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00000"/>
              </a:lnSpc>
              <a:defRPr sz="1200">
                <a:latin typeface="Calibri"/>
                <a:ea typeface="Calibri"/>
                <a:cs typeface="Calibri"/>
                <a:sym typeface="Calibri"/>
              </a:defRPr>
            </a:pPr>
            <a:r>
              <a:rPr lang="en-US" dirty="0"/>
              <a:t>Based on the output of the accessibility checklist and based on the output of the Machine Learning Algorithms, Ally also provides a feedback loop back to the instructor. This will provide feedback to instructors on how accessible their content is and what some of the accessibility issues are, as well as detailed guidance on how they can fix these issues, all within the context of the Learning Management System.</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This feedback loop has a number of different goals.</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First of all, there are some short term goals. If the instructor engages in this feedback loop, they will generate a higher quality original, which will benefit the student straight away, will allow us to create higher quality alternative versions, etc.</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But the real goal is a long term goal. Through this instructor feedback flow, we want to embed some of the accessibility best practices into the instructor’s workflow and aim to change their behavior over time. So when the instructor is creating some new course content next time around, they can incorporate some of these principles and make them part of their workflow, rather than having to revisit and fix after the fact.</a:t>
            </a:r>
          </a:p>
          <a:p>
            <a:endParaRPr lang="en-US"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14</a:t>
            </a:fld>
            <a:endParaRPr lang="en-US"/>
          </a:p>
        </p:txBody>
      </p:sp>
    </p:spTree>
    <p:extLst>
      <p:ext uri="{BB962C8B-B14F-4D97-AF65-F5344CB8AC3E}">
        <p14:creationId xmlns:p14="http://schemas.microsoft.com/office/powerpoint/2010/main" val="36248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Así llegamos a la parte final de lo que hace </a:t>
            </a:r>
            <a:r>
              <a:rPr dirty="0"/>
              <a:t>Ally.</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Con base en la realización de la lista de verificación de accesibilidad, los algoritmos de aprendizaje de máquina, las versiones accesibles alternativas y la retroalimentación del instructor a lo largo de todo el contenido en el </a:t>
            </a:r>
            <a:r>
              <a:rPr dirty="0"/>
              <a:t>LMS, </a:t>
            </a:r>
            <a:r>
              <a:rPr lang="es-VE" dirty="0"/>
              <a:t>incluyendo el contenido que se encontraba ahí antes de que la integración </a:t>
            </a:r>
            <a:r>
              <a:rPr dirty="0"/>
              <a:t>Ally </a:t>
            </a:r>
            <a:r>
              <a:rPr lang="es-VE" dirty="0"/>
              <a:t>se encontrara disponible, </a:t>
            </a:r>
            <a:r>
              <a:rPr lang="es-VE" dirty="0" err="1"/>
              <a:t>Ally</a:t>
            </a:r>
            <a:r>
              <a:rPr lang="es-VE" dirty="0"/>
              <a:t> también proporciona un bucle de retroalimentación para la institución</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dirty="0"/>
              <a:t>Ally </a:t>
            </a:r>
            <a:r>
              <a:rPr lang="es-VE" dirty="0"/>
              <a:t>generará un informe completo de accesibilidad de contenido de curso institucional que suministra información detallada y comprensión profunda sobre cómo se desempeña la institución con respecto a la accesibilidad del contenido de cursos</a:t>
            </a:r>
            <a:r>
              <a:rPr dirty="0"/>
              <a:t>. </a:t>
            </a:r>
            <a:r>
              <a:rPr lang="es-VE" dirty="0"/>
              <a:t>Éste mostrará cómo lo está haciendo la institución, cómo están evolucionando las cosas en el tiempo, cuáles son los problemas más significativos, cuáles son los cursos más problemáticos</a:t>
            </a:r>
            <a:r>
              <a:rPr dirty="0"/>
              <a:t>, etc.</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El informe institucional ayuda a comprender cómo están yendo las cosas, y puede ayudar a identificar lo que se puede hacer como institución para mejorar aún más los procesos.</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El informe institucional realmente busca arrojar luz sobre algo que actualmente es muy difícil de comprender y rastrear, y se propone hacer del problema de accesibilidad al contenido de cursos un asunto mucho más manejable y tratable</a:t>
            </a:r>
            <a:r>
              <a:rPr dirty="0"/>
              <a:t>.</a:t>
            </a:r>
          </a:p>
        </p:txBody>
      </p:sp>
    </p:spTree>
    <p:extLst>
      <p:ext uri="{BB962C8B-B14F-4D97-AF65-F5344CB8AC3E}">
        <p14:creationId xmlns:p14="http://schemas.microsoft.com/office/powerpoint/2010/main" val="163591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lvl1pPr>
              <a:lnSpc>
                <a:spcPct val="100000"/>
              </a:lnSpc>
              <a:defRPr sz="1200" i="1">
                <a:latin typeface="Calibri"/>
                <a:ea typeface="Calibri"/>
                <a:cs typeface="Calibri"/>
                <a:sym typeface="Calibri"/>
              </a:defRPr>
            </a:lvl1pPr>
          </a:lstStyle>
          <a:p>
            <a:r>
              <a:rPr dirty="0"/>
              <a:t>P</a:t>
            </a:r>
            <a:r>
              <a:rPr lang="es-VE" dirty="0"/>
              <a:t>or favor obtenga el texto adecuado del demo y el servidor del demo o el prototipo oprimible en el sitio de </a:t>
            </a:r>
            <a:r>
              <a:rPr dirty="0"/>
              <a:t>Ally </a:t>
            </a:r>
            <a:r>
              <a:rPr lang="es-VE" dirty="0"/>
              <a:t>en </a:t>
            </a:r>
            <a:r>
              <a:rPr dirty="0"/>
              <a:t>Yammer.</a:t>
            </a:r>
          </a:p>
        </p:txBody>
      </p:sp>
    </p:spTree>
    <p:extLst>
      <p:ext uri="{BB962C8B-B14F-4D97-AF65-F5344CB8AC3E}">
        <p14:creationId xmlns:p14="http://schemas.microsoft.com/office/powerpoint/2010/main" val="64000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En resumen</a:t>
            </a:r>
            <a:r>
              <a:rPr dirty="0"/>
              <a:t>, Ally </a:t>
            </a:r>
            <a:r>
              <a:rPr lang="es-VE" dirty="0"/>
              <a:t>cuenta con tres áreas características principales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Primeramente</a:t>
            </a:r>
            <a:r>
              <a:rPr dirty="0"/>
              <a:t>, </a:t>
            </a:r>
            <a:r>
              <a:rPr lang="es-VE" dirty="0"/>
              <a:t>generará automáticamente versiones accesibles alternativas para el contenido de los cursos y las pondrá a disposición de los estudiantes </a:t>
            </a:r>
            <a:r>
              <a:rPr dirty="0"/>
              <a:t>(</a:t>
            </a:r>
            <a:r>
              <a:rPr lang="es-VE" dirty="0"/>
              <a:t>y de los instructores</a:t>
            </a:r>
            <a:r>
              <a:rPr dirty="0"/>
              <a:t>) </a:t>
            </a:r>
            <a:r>
              <a:rPr lang="es-VE" dirty="0"/>
              <a:t>dentro del Sistema de Gestión del Aprendizaje</a:t>
            </a:r>
            <a:r>
              <a:rPr dirty="0"/>
              <a:t>. </a:t>
            </a:r>
            <a:r>
              <a:rPr lang="es-VE" dirty="0"/>
              <a:t>Esto tiene como objetivo acceder a una versión alternativa más accesible de forma inmediata</a:t>
            </a:r>
            <a:r>
              <a:rPr dirty="0"/>
              <a:t>, </a:t>
            </a:r>
            <a:r>
              <a:rPr lang="es-VE" dirty="0"/>
              <a:t>sin requerirles que presenten primero una solicitud explícita y sin que tengan que esperar posiblemente días o semanas para poder comenzar sus trabajos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Luego</a:t>
            </a:r>
            <a:r>
              <a:rPr dirty="0"/>
              <a:t>, Ally </a:t>
            </a:r>
            <a:r>
              <a:rPr lang="es-VE" dirty="0"/>
              <a:t>proporciona un proceso de trabajo de retroalimentación para el instructor, lo que brinda retroalimentación a los instructores sobre la accesibilidad del contenido de sus cursos y guía sobre cómo pueden resolver esos problemas de accesibilidad. Esto se propone crear conciencia sobre la accesibilidad e integrar las mejores prácticas de accesibilidad a los procesos de trabajo de los instructores, con la intención de generar un cambio de comportamiento en el futuro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Por último</a:t>
            </a:r>
            <a:r>
              <a:rPr dirty="0"/>
              <a:t>, Ally </a:t>
            </a:r>
            <a:r>
              <a:rPr lang="es-VE" dirty="0"/>
              <a:t>también brinda un informe amplio sobre accesibilidad del contenido de cursos de la institución que presenta información y comprensión en profundidad sobre cómo la institución se está desempeñando y cómo evolucionan los procesos</a:t>
            </a:r>
            <a:r>
              <a:rPr dirty="0"/>
              <a:t>. </a:t>
            </a:r>
            <a:r>
              <a:rPr lang="es-VE" dirty="0"/>
              <a:t>Entender cómo lo estás haciendo como institución es extremadamente difícil en la actualidad, y los informes institucionales buscan brindar la transparencia y la información requeridas para comprender y abordar el problema</a:t>
            </a:r>
            <a:r>
              <a:rPr dirty="0"/>
              <a:t>.</a:t>
            </a:r>
          </a:p>
        </p:txBody>
      </p:sp>
    </p:spTree>
    <p:extLst>
      <p:ext uri="{BB962C8B-B14F-4D97-AF65-F5344CB8AC3E}">
        <p14:creationId xmlns:p14="http://schemas.microsoft.com/office/powerpoint/2010/main" val="195537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Ally process flow – how does it work? </a:t>
            </a:r>
          </a:p>
          <a:p>
            <a:endParaRPr lang="en-US" dirty="0"/>
          </a:p>
          <a:p>
            <a:pPr>
              <a:lnSpc>
                <a:spcPct val="100000"/>
              </a:lnSpc>
              <a:defRPr sz="1200">
                <a:latin typeface="Calibri"/>
                <a:ea typeface="Calibri"/>
                <a:cs typeface="Calibri"/>
                <a:sym typeface="Calibri"/>
              </a:defRPr>
            </a:pPr>
            <a:r>
              <a:rPr lang="en-US" dirty="0"/>
              <a:t>So what does Ally do and how does it work? Note that this is specifically for the Learning Management System integration, although other types of integrations would follow the same broad strokes.</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The instructor logs into the LMS, goes into one of their course sites and adds some new course content in one of the native LMS tools. Note that all of this just follows the existing native LMS workflows. Ally very deliberately doesn’t change or alter any of those workflows. In many ways, we want the Ally integration to be as invisible as possible, while still making sure that the Ally features are available when needed for those that require them.</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Once the instructor has added their new course content, Ally will automatically pick up on this in the background and will run it though a number of different processes. Note that this happens automatically and doesn’t require the instructor to trigger anything manually.</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First of all, Ally will check what type of content this is. Is it a PDF? Is it a Word file? Is it a presentation? Is it an image? Is it video? Is it audio? Is it HTML?</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Based on this, Ally will then run the content through an automated accessibility checklist that will check for common accessibility issues in that type of content. This includes a wide range of accessibility checks, going from high level checks such as “Is this a scanned document” to very fine grained checks such as “Contrast checks at the individual character level”.</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The Ally accessibility checklist is based on WCAG 2.1 AA (Web Content Accessibility Guidelines - </a:t>
            </a:r>
            <a:r>
              <a:rPr lang="en-US" u="sng" dirty="0">
                <a:solidFill>
                  <a:srgbClr val="0000FF"/>
                </a:solidFill>
                <a:uFill>
                  <a:solidFill>
                    <a:srgbClr val="0000FF"/>
                  </a:solidFill>
                </a:uFill>
                <a:hlinkClick r:id="rId3"/>
              </a:rPr>
              <a:t>https://www.w3.org/TR/WCAG20/</a:t>
            </a:r>
            <a:r>
              <a:rPr lang="en-US" dirty="0"/>
              <a:t>), which is an international accessibility standard. This is the standard that a lot of the new legislation and legal requirements worldwide are moving towards.</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We also add a number of additional accessibility checks on top of that that start to target the usability and quality of the course materials a bit more.</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Following that, Ally will also run the content through a set of Machine Learning Algorithms we’ve developed. These algorithms essentially try to extract some of the semantic information that’s present to our eye, but might not be there in a machine readable way. </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What that means it is that it will try to identify the reading order, where the headings are, what the heading structure is, where the paragraphs are, where the lists are, where the tables are, where the mathematical formulas are, etc., even though that information might not be there in a machine readable way.</a:t>
            </a:r>
          </a:p>
          <a:p>
            <a:pPr>
              <a:lnSpc>
                <a:spcPct val="100000"/>
              </a:lnSpc>
              <a:defRPr sz="1200">
                <a:latin typeface="Calibri"/>
                <a:ea typeface="Calibri"/>
                <a:cs typeface="Calibri"/>
                <a:sym typeface="Calibri"/>
              </a:defRPr>
            </a:pPr>
            <a:endParaRPr lang="en-US" dirty="0"/>
          </a:p>
          <a:p>
            <a:pPr>
              <a:lnSpc>
                <a:spcPct val="100000"/>
              </a:lnSpc>
              <a:defRPr sz="1200">
                <a:latin typeface="Calibri"/>
                <a:ea typeface="Calibri"/>
                <a:cs typeface="Calibri"/>
                <a:sym typeface="Calibri"/>
              </a:defRPr>
            </a:pPr>
            <a:r>
              <a:rPr lang="en-US" dirty="0"/>
              <a:t>Based on the output of the accessibility checklist and based on the output from the Machine Learning Algorithms, Ally will automatically generate a number of alternatives of the content.</a:t>
            </a:r>
          </a:p>
          <a:p>
            <a:pPr>
              <a:lnSpc>
                <a:spcPct val="100000"/>
              </a:lnSpc>
              <a:defRPr sz="1200">
                <a:latin typeface="Calibri"/>
                <a:ea typeface="Calibri"/>
                <a:cs typeface="Calibri"/>
                <a:sym typeface="Calibri"/>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Ally also provides a feedback loop back to the instructor. This will provide feedback to instructors on how accessible their content is and what some of the accessibility issues are, as well as detailed guidance on how they can fix these issues, all within the context of the Learning Management System.</a:t>
            </a:r>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Lastly, Ally will generate a full institutional course content accessibility report that provides detailed insight and deep understanding of how the institution is performing with regards to the accessibility of course content</a:t>
            </a:r>
          </a:p>
        </p:txBody>
      </p:sp>
      <p:sp>
        <p:nvSpPr>
          <p:cNvPr id="4" name="Slide Number Placeholder 3"/>
          <p:cNvSpPr>
            <a:spLocks noGrp="1"/>
          </p:cNvSpPr>
          <p:nvPr>
            <p:ph type="sldNum" sz="quarter" idx="5"/>
          </p:nvPr>
        </p:nvSpPr>
        <p:spPr/>
        <p:txBody>
          <a:bodyPr/>
          <a:lstStyle/>
          <a:p>
            <a:fld id="{A3AA6F28-A7E0-4FDB-9828-C3D2D393B511}" type="slidenum">
              <a:rPr lang="en-US" smtClean="0"/>
              <a:t>20</a:t>
            </a:fld>
            <a:endParaRPr lang="en-US"/>
          </a:p>
        </p:txBody>
      </p:sp>
    </p:spTree>
    <p:extLst>
      <p:ext uri="{BB962C8B-B14F-4D97-AF65-F5344CB8AC3E}">
        <p14:creationId xmlns:p14="http://schemas.microsoft.com/office/powerpoint/2010/main" val="1783205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Ésta es una representación alternativa sobre lo que pensamos de </a:t>
            </a:r>
            <a:r>
              <a:rPr dirty="0"/>
              <a:t>Ally </a:t>
            </a:r>
            <a:r>
              <a:rPr lang="es-VE" dirty="0"/>
              <a:t>y de la accesibilidad del contenido digital de cursos en su totalidad</a:t>
            </a:r>
            <a:r>
              <a:rPr dirty="0"/>
              <a:t>. </a:t>
            </a:r>
            <a:r>
              <a:rPr lang="es-VE" dirty="0"/>
              <a:t>La accesibilidad del contenido digital de cursos no es un problema de sí o no</a:t>
            </a:r>
            <a:r>
              <a:rPr dirty="0"/>
              <a:t>, </a:t>
            </a:r>
            <a:r>
              <a:rPr lang="es-VE" dirty="0"/>
              <a:t>es mucho más un espectro o continuo</a:t>
            </a:r>
            <a:r>
              <a:rPr dirty="0"/>
              <a:t>. </a:t>
            </a:r>
            <a:r>
              <a:rPr lang="es-VE" dirty="0"/>
              <a:t>Como institución, usted se encuentra en un punto específico de ese espectro</a:t>
            </a:r>
            <a:r>
              <a:rPr dirty="0"/>
              <a:t>. </a:t>
            </a:r>
            <a:r>
              <a:rPr lang="es-VE" dirty="0"/>
              <a:t>Y, para la mayoría de las instituciones, ese punto se encuentra bastante abajo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Todas las características de </a:t>
            </a:r>
            <a:r>
              <a:rPr dirty="0"/>
              <a:t>Ally</a:t>
            </a:r>
            <a:r>
              <a:rPr lang="es-VE" dirty="0"/>
              <a:t> funcionan juntas para llevar a su empresa tan arriba como sea posible en el espectro de accesibilidad</a:t>
            </a:r>
            <a:r>
              <a:rPr dirty="0"/>
              <a:t>. </a:t>
            </a:r>
            <a:r>
              <a:rPr lang="es-VE" dirty="0"/>
              <a:t>Primeramente</a:t>
            </a:r>
            <a:r>
              <a:rPr dirty="0"/>
              <a:t>, Ally </a:t>
            </a:r>
            <a:r>
              <a:rPr lang="es-VE" dirty="0"/>
              <a:t>generará automáticamente versiones accesibles alternativas para el contenido de cursos y las pondrá a disposición de los estudiantes. Esto hará que su institución automáticamente se eleve en gran medida</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Con el fin de ayudar a cerrar la brecha restante, usted necesitará la participación tanto del instructor como de la institución. Es en ese punto que la Retroalimentación del Instructor tiene lugar</a:t>
            </a:r>
            <a:r>
              <a:rPr dirty="0"/>
              <a:t>. </a:t>
            </a:r>
            <a:r>
              <a:rPr lang="es-VE" dirty="0"/>
              <a:t>Ésta le da una manera de crear conciencia sobre la accesibilidad en los instructores y a brindarles capacitación de manera automatizada, lo que lo llevará un poco más hacia arriba en el espectro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Por último</a:t>
            </a:r>
            <a:r>
              <a:rPr dirty="0"/>
              <a:t>, </a:t>
            </a:r>
            <a:r>
              <a:rPr lang="es-VE" dirty="0"/>
              <a:t>el informe institucional puede ser usado para supervisar este proceso en su totalidad</a:t>
            </a:r>
            <a:r>
              <a:rPr dirty="0"/>
              <a:t>. </a:t>
            </a:r>
            <a:r>
              <a:rPr lang="es-VE" dirty="0"/>
              <a:t>Éste arroja luz sobre dónde está usted en el espectro, cómo están evolucionando los procesos, dónde se encuentran los problemas restantes y qué puede hacer como institución para reducir aún más la brecha, como organizar capacitaciones adicionales, licenciamiento de software, aportar ayuda externa</a:t>
            </a:r>
            <a:r>
              <a:rPr dirty="0"/>
              <a:t>, etc.</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De esta manera todas las características de </a:t>
            </a:r>
            <a:r>
              <a:rPr dirty="0"/>
              <a:t>Ally</a:t>
            </a:r>
            <a:r>
              <a:rPr lang="es-VE" dirty="0"/>
              <a:t> funcionan en conjunto para llevar a su institución hacia arriba tanto como sea posible en el espectro de accesibilidad</a:t>
            </a:r>
            <a:r>
              <a:rPr dirty="0"/>
              <a:t>.</a:t>
            </a:r>
          </a:p>
        </p:txBody>
      </p:sp>
    </p:spTree>
    <p:extLst>
      <p:ext uri="{BB962C8B-B14F-4D97-AF65-F5344CB8AC3E}">
        <p14:creationId xmlns:p14="http://schemas.microsoft.com/office/powerpoint/2010/main" val="1062652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Si</a:t>
            </a:r>
            <a:r>
              <a:rPr dirty="0"/>
              <a:t> Ally </a:t>
            </a:r>
            <a:r>
              <a:rPr lang="es-VE" dirty="0"/>
              <a:t>es de interés para usted o para cualquier persona de su institución</a:t>
            </a:r>
            <a:r>
              <a:rPr dirty="0"/>
              <a:t>, </a:t>
            </a:r>
            <a:r>
              <a:rPr lang="es-VE" dirty="0"/>
              <a:t>me gustaría animarlo a suscribirse al Grupo de usuarios de </a:t>
            </a:r>
            <a:r>
              <a:rPr dirty="0"/>
              <a:t>Ally.</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El Grupo de usuarios de </a:t>
            </a:r>
            <a:r>
              <a:rPr dirty="0"/>
              <a:t>Ally </a:t>
            </a:r>
            <a:r>
              <a:rPr lang="es-VE" dirty="0"/>
              <a:t>tiene dos objetivos principales</a:t>
            </a:r>
            <a:r>
              <a:rPr dirty="0"/>
              <a:t>. </a:t>
            </a:r>
            <a:r>
              <a:rPr lang="es-VE" dirty="0"/>
              <a:t>Primero, suministrar las actualizaciones y los anuncios más recientes sobre </a:t>
            </a:r>
            <a:r>
              <a:rPr dirty="0"/>
              <a:t>Ally.</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También ofrece la oportunidad de participar en algunas de nuestras actividades de Experiencia del Usuario (UX)</a:t>
            </a:r>
            <a:r>
              <a:rPr dirty="0"/>
              <a:t>, </a:t>
            </a:r>
            <a:r>
              <a:rPr lang="es-VE" dirty="0"/>
              <a:t>tales como investigación </a:t>
            </a:r>
            <a:r>
              <a:rPr dirty="0"/>
              <a:t>UX, </a:t>
            </a:r>
            <a:r>
              <a:rPr lang="es-VE" dirty="0"/>
              <a:t>pruebas de uso</a:t>
            </a:r>
            <a:r>
              <a:rPr dirty="0"/>
              <a:t>, </a:t>
            </a:r>
            <a:r>
              <a:rPr lang="es-VE" dirty="0"/>
              <a:t>pruebas </a:t>
            </a:r>
            <a:r>
              <a:rPr dirty="0"/>
              <a:t>beta, etc. </a:t>
            </a:r>
            <a:r>
              <a:rPr lang="es-VE" dirty="0"/>
              <a:t>El producto </a:t>
            </a:r>
            <a:r>
              <a:rPr dirty="0"/>
              <a:t>Ally </a:t>
            </a:r>
            <a:r>
              <a:rPr lang="es-VE" dirty="0"/>
              <a:t>sigue un riguroso proceso conducido por </a:t>
            </a:r>
            <a:r>
              <a:rPr dirty="0"/>
              <a:t>UX</a:t>
            </a:r>
            <a:r>
              <a:rPr lang="es-VE" dirty="0"/>
              <a:t> con actividades </a:t>
            </a:r>
            <a:r>
              <a:rPr dirty="0"/>
              <a:t>UX </a:t>
            </a:r>
            <a:r>
              <a:rPr lang="es-VE" dirty="0"/>
              <a:t>regulares en las que puede participar</a:t>
            </a:r>
            <a:r>
              <a:rPr dirty="0"/>
              <a:t>. </a:t>
            </a:r>
            <a:r>
              <a:rPr lang="es-VE" dirty="0"/>
              <a:t>Éstas pueden abarcar desde un cuestionario corto sobre un problema que </a:t>
            </a:r>
            <a:r>
              <a:rPr dirty="0"/>
              <a:t>Ally </a:t>
            </a:r>
            <a:r>
              <a:rPr lang="es-VE" dirty="0"/>
              <a:t>intente resolver</a:t>
            </a:r>
            <a:r>
              <a:rPr dirty="0"/>
              <a:t>, </a:t>
            </a:r>
            <a:r>
              <a:rPr lang="es-VE" dirty="0"/>
              <a:t>hasta el suministro de retroalimentación sobre nuevos diseños, pruebas de uso remoto en las que puede suscribirse para uno de los períodos de tiempo disponibles</a:t>
            </a:r>
            <a:r>
              <a:rPr dirty="0"/>
              <a:t>, etc. </a:t>
            </a:r>
            <a:r>
              <a:rPr lang="es-VE" dirty="0"/>
              <a:t>La participación en todas estas actividades es opcional, para que pueda definir las que son más relevantes o de su interés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Así que definitivamente suscríbase al Grupo de usuarios</a:t>
            </a:r>
            <a:r>
              <a:rPr dirty="0"/>
              <a:t>. </a:t>
            </a:r>
            <a:r>
              <a:rPr lang="es-VE" dirty="0"/>
              <a:t>Es una manera grandiosa de mantenerse actualizado y participar</a:t>
            </a:r>
            <a:r>
              <a:rPr dirty="0"/>
              <a:t>.</a:t>
            </a:r>
          </a:p>
        </p:txBody>
      </p:sp>
    </p:spTree>
    <p:extLst>
      <p:ext uri="{BB962C8B-B14F-4D97-AF65-F5344CB8AC3E}">
        <p14:creationId xmlns:p14="http://schemas.microsoft.com/office/powerpoint/2010/main" val="15274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La accesibilidad del contenido digital del curso es un tema bastante controvertido en la actualidad</a:t>
            </a:r>
            <a:r>
              <a:rPr dirty="0"/>
              <a:t>. </a:t>
            </a:r>
            <a:r>
              <a:rPr lang="es-VE" dirty="0"/>
              <a:t>Existe un gran número de problemas de larga data que existen en este espacio en la actualidad</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Hay problemas a los que se enfrenta la institución</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Hay problemas a los que se enfrentan los instructores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Y hay problemas a los que se enfrentan los estudiantes</a:t>
            </a:r>
            <a:r>
              <a:rPr dirty="0"/>
              <a:t>.</a:t>
            </a:r>
          </a:p>
        </p:txBody>
      </p:sp>
    </p:spTree>
    <p:extLst>
      <p:ext uri="{BB962C8B-B14F-4D97-AF65-F5344CB8AC3E}">
        <p14:creationId xmlns:p14="http://schemas.microsoft.com/office/powerpoint/2010/main" val="424494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a:lnSpc>
                <a:spcPct val="100000"/>
              </a:lnSpc>
              <a:defRPr sz="1200" i="1">
                <a:latin typeface="Calibri"/>
                <a:ea typeface="Calibri"/>
                <a:cs typeface="Calibri"/>
                <a:sym typeface="Calibri"/>
              </a:defRPr>
            </a:pPr>
            <a:r>
              <a:rPr lang="es-VE" dirty="0"/>
              <a:t>Puede consultar una lista de Preguntas Frecuentes </a:t>
            </a:r>
            <a:r>
              <a:rPr dirty="0"/>
              <a:t> </a:t>
            </a:r>
            <a:r>
              <a:rPr lang="es-VE" dirty="0"/>
              <a:t>de nuestros clientes en el grupo de </a:t>
            </a:r>
            <a:r>
              <a:rPr lang="es-VE" dirty="0" err="1"/>
              <a:t>Ally</a:t>
            </a:r>
            <a:r>
              <a:rPr lang="es-VE" dirty="0"/>
              <a:t> en </a:t>
            </a:r>
            <a:r>
              <a:rPr dirty="0"/>
              <a:t>Yammer. </a:t>
            </a:r>
            <a:r>
              <a:rPr lang="es-VE" dirty="0"/>
              <a:t>Para preguntas adicionales de clientes o dudas sobre esta presentación, por favor publique en el grupo de </a:t>
            </a:r>
            <a:r>
              <a:rPr lang="es-VE" dirty="0" err="1"/>
              <a:t>Ally</a:t>
            </a:r>
            <a:r>
              <a:rPr lang="es-VE" dirty="0"/>
              <a:t> en </a:t>
            </a:r>
            <a:r>
              <a:rPr dirty="0"/>
              <a:t>Yammer </a:t>
            </a:r>
            <a:r>
              <a:rPr lang="es-VE" dirty="0"/>
              <a:t>o contacte a </a:t>
            </a:r>
            <a:r>
              <a:rPr dirty="0"/>
              <a:t>:</a:t>
            </a:r>
          </a:p>
          <a:p>
            <a:pPr>
              <a:lnSpc>
                <a:spcPct val="100000"/>
              </a:lnSpc>
              <a:defRPr sz="1200" i="1">
                <a:latin typeface="Calibri"/>
                <a:ea typeface="Calibri"/>
                <a:cs typeface="Calibri"/>
                <a:sym typeface="Calibri"/>
              </a:defRPr>
            </a:pPr>
            <a:endParaRPr dirty="0"/>
          </a:p>
          <a:p>
            <a:pPr marL="228600" indent="-228600">
              <a:lnSpc>
                <a:spcPct val="100000"/>
              </a:lnSpc>
              <a:buSzPct val="100000"/>
              <a:buChar char="•"/>
              <a:defRPr sz="1200" i="1">
                <a:latin typeface="Calibri"/>
                <a:ea typeface="Calibri"/>
                <a:cs typeface="Calibri"/>
                <a:sym typeface="Calibri"/>
              </a:defRPr>
            </a:pPr>
            <a:r>
              <a:rPr dirty="0" err="1"/>
              <a:t>Nicolaas</a:t>
            </a:r>
            <a:r>
              <a:rPr dirty="0"/>
              <a:t> </a:t>
            </a:r>
            <a:r>
              <a:rPr dirty="0" err="1"/>
              <a:t>Matthijs</a:t>
            </a:r>
            <a:r>
              <a:rPr dirty="0"/>
              <a:t> (</a:t>
            </a:r>
            <a:r>
              <a:rPr u="sng" dirty="0">
                <a:hlinkClick r:id="rId3"/>
              </a:rPr>
              <a:t>nicolaas.matthijs@blackboard.com</a:t>
            </a:r>
            <a:r>
              <a:rPr dirty="0"/>
              <a:t>): </a:t>
            </a:r>
            <a:r>
              <a:rPr lang="es-VE" dirty="0"/>
              <a:t>Propietario del Producto </a:t>
            </a:r>
            <a:r>
              <a:rPr dirty="0"/>
              <a:t>Ally</a:t>
            </a:r>
          </a:p>
          <a:p>
            <a:pPr marL="228600" indent="-228600">
              <a:lnSpc>
                <a:spcPct val="100000"/>
              </a:lnSpc>
              <a:buSzPct val="100000"/>
              <a:buChar char="•"/>
              <a:defRPr sz="1200" i="1">
                <a:latin typeface="Calibri"/>
                <a:ea typeface="Calibri"/>
                <a:cs typeface="Calibri"/>
                <a:sym typeface="Calibri"/>
              </a:defRPr>
            </a:pPr>
            <a:r>
              <a:rPr dirty="0" err="1"/>
              <a:t>JoAnna</a:t>
            </a:r>
            <a:r>
              <a:rPr dirty="0"/>
              <a:t> Hunt (</a:t>
            </a:r>
            <a:r>
              <a:rPr u="sng" dirty="0">
                <a:hlinkClick r:id="rId4"/>
              </a:rPr>
              <a:t>JoAnna.Hunt@blackboard.com</a:t>
            </a:r>
            <a:r>
              <a:rPr dirty="0"/>
              <a:t>): </a:t>
            </a:r>
            <a:r>
              <a:rPr lang="es-VE" dirty="0"/>
              <a:t>Gerente de Accesibilidad</a:t>
            </a:r>
            <a:endParaRPr dirty="0"/>
          </a:p>
          <a:p>
            <a:pPr marL="228600" indent="-228600">
              <a:lnSpc>
                <a:spcPct val="100000"/>
              </a:lnSpc>
              <a:buSzPct val="100000"/>
              <a:buChar char="•"/>
              <a:defRPr sz="1200" i="1">
                <a:latin typeface="Calibri"/>
                <a:ea typeface="Calibri"/>
                <a:cs typeface="Calibri"/>
                <a:sym typeface="Calibri"/>
              </a:defRPr>
            </a:pPr>
            <a:r>
              <a:rPr dirty="0"/>
              <a:t>Christopher </a:t>
            </a:r>
            <a:r>
              <a:rPr dirty="0" err="1"/>
              <a:t>Aldin</a:t>
            </a:r>
            <a:r>
              <a:rPr dirty="0"/>
              <a:t> (</a:t>
            </a:r>
            <a:r>
              <a:rPr u="sng" dirty="0">
                <a:hlinkClick r:id="rId5"/>
              </a:rPr>
              <a:t>christopher.aldin@blackboard.com</a:t>
            </a:r>
            <a:r>
              <a:rPr dirty="0"/>
              <a:t>): </a:t>
            </a:r>
            <a:r>
              <a:rPr lang="es-VE" dirty="0"/>
              <a:t>Gerente de Mercadeo de Accesibilidad</a:t>
            </a:r>
            <a:endParaRPr dirty="0"/>
          </a:p>
        </p:txBody>
      </p:sp>
    </p:spTree>
    <p:extLst>
      <p:ext uri="{BB962C8B-B14F-4D97-AF65-F5344CB8AC3E}">
        <p14:creationId xmlns:p14="http://schemas.microsoft.com/office/powerpoint/2010/main" val="139454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Cuando observamos los problemas que enfrenta la institución en la actualidad</a:t>
            </a:r>
            <a:r>
              <a:rPr dirty="0"/>
              <a:t>, </a:t>
            </a:r>
            <a:r>
              <a:rPr lang="es-VE" dirty="0"/>
              <a:t>uno de los principales problemas es que, para una institución, tiende a ser extremadamente difícil, si no imposible, obtener una buena comprensión sobre cómo se desempeña con respecto a la accesibilidad del contenido de los cursos</a:t>
            </a:r>
            <a:r>
              <a:rPr dirty="0"/>
              <a:t>. </a:t>
            </a:r>
            <a:r>
              <a:rPr lang="es-VE" dirty="0"/>
              <a:t>Hay toneladas de contenidos de cursos disponibles, nuevo contenido de cursos está siendo creado continuamente por una gran variedad de personas, también existe una gran variedad de contenidos y tipos de contenido, etc.</a:t>
            </a:r>
            <a:endParaRPr dirty="0"/>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Esta ausencia de comprensión hace que un gran número de procesos sea bastante difícil. Esto hace difícil comprender cómo se están haciendo las cosas, hace difícil comprender cómo están evolucionando las cosas, hace difícil comprender dónde están los problemas y a quién dirigirse</a:t>
            </a:r>
            <a:r>
              <a:rPr dirty="0"/>
              <a:t>. </a:t>
            </a:r>
            <a:r>
              <a:rPr lang="es-VE" dirty="0"/>
              <a:t>A veces, incluso hace difícil constituir un caso de accesibilidad y la necesidad de mejoras en general</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La mayoría de las instituciones con las que tratamos tienen algo por el estilo de un Laboratorio de Medios Alternativos o Departamento de Servicios de Discapacidad, donde los estudiantes pueden presentar solicitudes explícitas para que les proporcionen materiales de los cursos en un formato accesible alternativo</a:t>
            </a:r>
            <a:r>
              <a:rPr dirty="0"/>
              <a:t>. </a:t>
            </a:r>
            <a:r>
              <a:rPr lang="es-VE" dirty="0"/>
              <a:t>Aquellos de ustedes que siempre han estado involucrados con contenido de remediación manual, sabrán que éste tiende a ser un proceso bastante manual, de trabajo intenso y que consume una gran cantidad de tiempo</a:t>
            </a:r>
            <a:r>
              <a:rPr dirty="0"/>
              <a:t>, </a:t>
            </a:r>
            <a:r>
              <a:rPr lang="es-VE" dirty="0"/>
              <a:t>en el que puede tomar bastante tiempo que las cosas cambien, a la vez que es un proceso muy costoso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Y además está el problema obvio. Hay algunos requerimientos legales en lo que respecta a la accesibilidad del contenido de cursos que algunas veces resultan en demandas en contra de las instituciones, lo que es un evento desafortunado y también muy costoso</a:t>
            </a:r>
            <a:r>
              <a:rPr dirty="0"/>
              <a:t>. </a:t>
            </a:r>
            <a:r>
              <a:rPr lang="es-VE" dirty="0"/>
              <a:t>El riesgo legal es una de las razones de por qué la accesibilidad del contenido de cursos se ha convertido en un tema tan controvertido, especialmente ahora que estamos experimentando cambios legislativos y el aumento de acciones legales en esta área en todo el mundo</a:t>
            </a:r>
            <a:r>
              <a:rPr dirty="0"/>
              <a:t>.</a:t>
            </a:r>
          </a:p>
        </p:txBody>
      </p:sp>
    </p:spTree>
    <p:extLst>
      <p:ext uri="{BB962C8B-B14F-4D97-AF65-F5344CB8AC3E}">
        <p14:creationId xmlns:p14="http://schemas.microsoft.com/office/powerpoint/2010/main" val="54457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Hemos conversado con un gran número de instructores sobre esto también, y hemos descubierto que existe un problema de conciencia y comprensión bastante significativo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Parece haber una falta de conciencia sobre lo que se espera que los instructores hagan con respecto a la accesibilidad del contenido de sus cursos. También existe una falta de comprensión sobre cómo la accesibilidad puede afectar a los estudiantes, y a cuántos de ellos puede afectar</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También se percibe una falta de guía sobre cómo pueden mejorar la accesibilidad del contenido de sus cursos. Mientras que la mayoría de las instituciones harán cosas como organizar capacitaciones sobre accesibilidad, dedicar secciones del sitio web a explicar cómo crear contenidos de cursos más accesibles, etc., esas cosas tienden a estar bastante desconectadas de los procesos de trabajo existentes de los instructores y de los sistemas que usan para crear y compartir su contenido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Es esta desconexión la que da origen a la falta de guía que se percibe y a la falta general de conciencia y comprensión. </a:t>
            </a:r>
            <a:endParaRPr dirty="0"/>
          </a:p>
        </p:txBody>
      </p:sp>
    </p:spTree>
    <p:extLst>
      <p:ext uri="{BB962C8B-B14F-4D97-AF65-F5344CB8AC3E}">
        <p14:creationId xmlns:p14="http://schemas.microsoft.com/office/powerpoint/2010/main" val="3188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dirty="0"/>
              <a:t>Obvi</a:t>
            </a:r>
            <a:r>
              <a:rPr lang="es-VE" dirty="0" err="1"/>
              <a:t>amente</a:t>
            </a:r>
            <a:r>
              <a:rPr lang="es-VE" dirty="0"/>
              <a:t>, y más importante, también existen problemas que enfrentan los estudiantes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Como hemos dicho, los estudiantes usualmente necesitan presentar solicitudes explícitas para que se les proporcione los materiales en un formato particular alternativo que sea accesible</a:t>
            </a:r>
            <a:r>
              <a:rPr dirty="0"/>
              <a:t>. </a:t>
            </a:r>
            <a:r>
              <a:rPr lang="es-VE" dirty="0"/>
              <a:t>Debido al hecho de que el proceso de remediación es manual, los estudiantes pueden terminar esperando un  tiempo muy largo para recibir el formato solicitado. Usualmente, éste tarda como mínimo varios días y, frecuentemente, varias semanas</a:t>
            </a:r>
            <a:r>
              <a:rPr dirty="0"/>
              <a:t>. </a:t>
            </a:r>
            <a:r>
              <a:rPr lang="es-VE" dirty="0"/>
              <a:t>Obviamente</a:t>
            </a:r>
            <a:r>
              <a:rPr dirty="0"/>
              <a:t>, </a:t>
            </a:r>
            <a:r>
              <a:rPr lang="es-VE" dirty="0"/>
              <a:t>este método no es compatible con los períodos de los cursos de los estudiantes, lo que puede provocar que estos se retrasen</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Otro problema de gran importancia con el proceso de trabajo existente es que éste tiende a excluir una gran cantidad de estudiantes</a:t>
            </a:r>
            <a:r>
              <a:rPr dirty="0"/>
              <a:t>. </a:t>
            </a:r>
            <a:r>
              <a:rPr lang="es-VE" dirty="0"/>
              <a:t>Excluye a los estudiantes que eligen no revelar su discapacidad, de los cuales hay un gran número. Pero también excluye a los estudiantes que no tienen una discapacidad</a:t>
            </a:r>
            <a:r>
              <a:rPr dirty="0"/>
              <a:t>. </a:t>
            </a:r>
            <a:r>
              <a:rPr lang="es-VE" dirty="0"/>
              <a:t>Creemos fervientemente que la accesibilidad puede aportar muchos beneficios a todos los estudiantes</a:t>
            </a:r>
            <a:r>
              <a:rPr dirty="0"/>
              <a:t>. </a:t>
            </a:r>
            <a:r>
              <a:rPr lang="es-VE" dirty="0"/>
              <a:t>Y es ahí donde la accesibilidad se conecta de forma estrecha con la calidad y el uso de los materiales de los cursos</a:t>
            </a:r>
            <a:r>
              <a:rPr dirty="0"/>
              <a:t>. </a:t>
            </a:r>
            <a:r>
              <a:rPr lang="es-VE" dirty="0"/>
              <a:t>Definitivamente no queremos que esto sea excluido de la imagen general, por lo que la idea de que “la accesibilidad se trata de brindar un mejor acceso para todos” es uno de los principios que nos guían</a:t>
            </a:r>
            <a:r>
              <a:rPr dirty="0"/>
              <a:t>.</a:t>
            </a:r>
          </a:p>
        </p:txBody>
      </p:sp>
    </p:spTree>
    <p:extLst>
      <p:ext uri="{BB962C8B-B14F-4D97-AF65-F5344CB8AC3E}">
        <p14:creationId xmlns:p14="http://schemas.microsoft.com/office/powerpoint/2010/main" val="108507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Éste aporta algunos antecedentes y contexto sobre algunos de los problemas que </a:t>
            </a:r>
            <a:r>
              <a:rPr dirty="0"/>
              <a:t>Ally </a:t>
            </a:r>
            <a:r>
              <a:rPr lang="es-VE" dirty="0"/>
              <a:t>intenta resolver</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La manera en que </a:t>
            </a:r>
            <a:r>
              <a:rPr dirty="0"/>
              <a:t>Ally </a:t>
            </a:r>
            <a:r>
              <a:rPr lang="es-VE" dirty="0"/>
              <a:t>ha sido conceptualizado no se refiere a un sistema o plataforma separados, sino a algo que se encuentra, de manera constante y estrecha, integrado a los sistemas que ya son usados tanto por estudiantes como por sus instructores</a:t>
            </a:r>
            <a:r>
              <a:rPr dirty="0"/>
              <a:t>. </a:t>
            </a:r>
            <a:r>
              <a:rPr lang="es-VE" dirty="0"/>
              <a:t>Por tanto, en vez de que estos tengan que aprender y reconocer otro sistema, lo que deseamos es aportar nuestras características de accesibilidad a los sistemas que ya se encuentran en uso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Esto nos permite crear una experiencia de accesibilidad consecuente a lo largo de estos sistemas, y ayudar a aumentar la conciencia y la visibilidad al acceder a los procesos de trabajo existentes</a:t>
            </a:r>
            <a:r>
              <a:rPr dirty="0"/>
              <a:t>.</a:t>
            </a:r>
          </a:p>
        </p:txBody>
      </p:sp>
    </p:spTree>
    <p:extLst>
      <p:ext uri="{BB962C8B-B14F-4D97-AF65-F5344CB8AC3E}">
        <p14:creationId xmlns:p14="http://schemas.microsoft.com/office/powerpoint/2010/main" val="44888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Nuestro punto de partida bastante obvio es el Sistema de gestión del aprendizaje. El Sistema de gestión del aprendizaje es una parte muy importante de todo el proceso. Éste contiene una gran cantidad de contenido de cursos y los estudiantes acceden a él frecuentemente para consultar el contenido de sus cursos. Por lo tanto, nos encontramos enfocados actualmente en la construcción de estas integraciones LMS estrechas y continuas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Estamos comprometidos con ofrecer </a:t>
            </a:r>
            <a:r>
              <a:rPr dirty="0"/>
              <a:t>Ally </a:t>
            </a:r>
            <a:r>
              <a:rPr lang="es-VE" dirty="0"/>
              <a:t>a tantos estudiantes, instructores e instituciones como sea posible</a:t>
            </a:r>
            <a:r>
              <a:rPr dirty="0"/>
              <a:t>, </a:t>
            </a:r>
            <a:r>
              <a:rPr lang="es-VE" dirty="0"/>
              <a:t>y, por ende, estaremos poniendo </a:t>
            </a:r>
            <a:r>
              <a:rPr dirty="0"/>
              <a:t>Ally </a:t>
            </a:r>
            <a:r>
              <a:rPr lang="es-VE" dirty="0"/>
              <a:t>a disposición de los principales </a:t>
            </a:r>
            <a:r>
              <a:rPr dirty="0"/>
              <a:t>LMS, </a:t>
            </a:r>
            <a:r>
              <a:rPr lang="es-VE" dirty="0"/>
              <a:t>incluyendo productos que no sean de </a:t>
            </a:r>
            <a:r>
              <a:rPr dirty="0"/>
              <a:t>Blackboard. </a:t>
            </a:r>
            <a:r>
              <a:rPr lang="es-VE" dirty="0"/>
              <a:t>Creemos que esto es lo correcto, y forma parte del compromiso de </a:t>
            </a:r>
            <a:r>
              <a:rPr dirty="0"/>
              <a:t>Blackboard</a:t>
            </a:r>
            <a:r>
              <a:rPr lang="es-VE" dirty="0"/>
              <a:t> con el mejoramiento del </a:t>
            </a:r>
            <a:r>
              <a:rPr dirty="0"/>
              <a:t>“</a:t>
            </a:r>
            <a:r>
              <a:rPr dirty="0" err="1"/>
              <a:t>acces</a:t>
            </a:r>
            <a:r>
              <a:rPr lang="es-VE" dirty="0"/>
              <a:t>o</a:t>
            </a:r>
            <a:r>
              <a:rPr dirty="0"/>
              <a:t>” </a:t>
            </a:r>
            <a:r>
              <a:rPr lang="es-VE" dirty="0"/>
              <a:t>para todos los estudiantes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También hay algunos beneficios prácticos en este enfoque. Cuando hay departamentos en una institución que usan un </a:t>
            </a:r>
            <a:r>
              <a:rPr dirty="0"/>
              <a:t>LMS</a:t>
            </a:r>
            <a:r>
              <a:rPr lang="es-VE" dirty="0"/>
              <a:t> diferente</a:t>
            </a:r>
            <a:r>
              <a:rPr dirty="0"/>
              <a:t>, </a:t>
            </a:r>
            <a:r>
              <a:rPr lang="es-VE" dirty="0"/>
              <a:t>aún se puede tomar un enfoque consolidado y consistente</a:t>
            </a:r>
            <a:r>
              <a:rPr dirty="0"/>
              <a:t>. </a:t>
            </a:r>
            <a:r>
              <a:rPr lang="es-VE" dirty="0"/>
              <a:t>De manera similar, si usted trabaja con otras instituciones que usan </a:t>
            </a:r>
            <a:r>
              <a:rPr dirty="0"/>
              <a:t>LMS</a:t>
            </a:r>
            <a:r>
              <a:rPr lang="es-VE" dirty="0"/>
              <a:t> diferentes</a:t>
            </a:r>
            <a:r>
              <a:rPr dirty="0"/>
              <a:t>, </a:t>
            </a:r>
            <a:r>
              <a:rPr lang="es-VE" dirty="0"/>
              <a:t>aún puede tomar un enfoque consolidado y consistente</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Conforme avanza el tiempo, vemos mucho potencial para otros tipos de integración</a:t>
            </a:r>
            <a:r>
              <a:rPr dirty="0"/>
              <a:t>. </a:t>
            </a:r>
            <a:r>
              <a:rPr lang="es-VE" dirty="0"/>
              <a:t>Creemos que podemos proporcionar una integración útil de </a:t>
            </a:r>
            <a:r>
              <a:rPr dirty="0"/>
              <a:t>Ally </a:t>
            </a:r>
            <a:r>
              <a:rPr lang="es-VE" dirty="0"/>
              <a:t>con, por ejemplo, </a:t>
            </a:r>
            <a:r>
              <a:rPr dirty="0"/>
              <a:t>Collaborate, </a:t>
            </a:r>
            <a:r>
              <a:rPr lang="es-VE" dirty="0"/>
              <a:t>Sistemas de Gestión del Aprendizaje </a:t>
            </a:r>
            <a:r>
              <a:rPr dirty="0"/>
              <a:t>(</a:t>
            </a:r>
            <a:r>
              <a:rPr dirty="0" err="1"/>
              <a:t>Wordpress</a:t>
            </a:r>
            <a:r>
              <a:rPr dirty="0"/>
              <a:t>, Drupal, Web Community Manager), </a:t>
            </a:r>
            <a:r>
              <a:rPr lang="es-VE" dirty="0"/>
              <a:t>Sistemas de Colaboración de Contenidos </a:t>
            </a:r>
            <a:r>
              <a:rPr dirty="0"/>
              <a:t>(Box, Google Drive, </a:t>
            </a:r>
            <a:r>
              <a:rPr dirty="0" err="1"/>
              <a:t>etc</a:t>
            </a:r>
            <a:r>
              <a:rPr lang="es-VE" dirty="0"/>
              <a:t>.</a:t>
            </a:r>
            <a:r>
              <a:rPr dirty="0"/>
              <a:t>), </a:t>
            </a:r>
            <a:r>
              <a:rPr lang="es-VE" dirty="0"/>
              <a:t>Sistemas de Gestión Bibliotecaria</a:t>
            </a:r>
            <a:r>
              <a:rPr dirty="0"/>
              <a:t>, Publisher Content, etc.</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Mientras que éstas son cosas sobre las cuales hemos planificado avanzar, nuestro enfoque está dirigido por entero actualmente a la construcción de las integraciones </a:t>
            </a:r>
            <a:r>
              <a:rPr dirty="0"/>
              <a:t>LMS.</a:t>
            </a:r>
          </a:p>
        </p:txBody>
      </p:sp>
    </p:spTree>
    <p:extLst>
      <p:ext uri="{BB962C8B-B14F-4D97-AF65-F5344CB8AC3E}">
        <p14:creationId xmlns:p14="http://schemas.microsoft.com/office/powerpoint/2010/main" val="25770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Entonces, ¿qué hace </a:t>
            </a:r>
            <a:r>
              <a:rPr dirty="0"/>
              <a:t>Ally </a:t>
            </a:r>
            <a:r>
              <a:rPr lang="es-VE" dirty="0"/>
              <a:t>y cómo funciona? </a:t>
            </a:r>
            <a:r>
              <a:rPr dirty="0"/>
              <a:t>N</a:t>
            </a:r>
            <a:r>
              <a:rPr lang="es-VE" dirty="0"/>
              <a:t>ó</a:t>
            </a:r>
            <a:r>
              <a:rPr dirty="0" err="1"/>
              <a:t>te</a:t>
            </a:r>
            <a:r>
              <a:rPr lang="es-VE" dirty="0"/>
              <a:t>se que esto es específicamente para la integración del Sistema de Gestión del Aprendizaje, aunque otros tipos de integraciones seguirían el mismo curso extenso</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El instructor ingresa al </a:t>
            </a:r>
            <a:r>
              <a:rPr dirty="0"/>
              <a:t>LMS, </a:t>
            </a:r>
            <a:r>
              <a:rPr lang="es-VE" dirty="0"/>
              <a:t>se dirige a uno de los sitios de su curso y agrega contenido nuevo del curso en una de las herramientas originarias de </a:t>
            </a:r>
            <a:r>
              <a:rPr dirty="0"/>
              <a:t>LMS. N</a:t>
            </a:r>
            <a:r>
              <a:rPr lang="es-VE" dirty="0" err="1"/>
              <a:t>ótese</a:t>
            </a:r>
            <a:r>
              <a:rPr lang="es-VE" dirty="0"/>
              <a:t> que todo esto sólo sigue los procesos de trabajo existentes originarios de </a:t>
            </a:r>
            <a:r>
              <a:rPr dirty="0"/>
              <a:t>LMS. Ally</a:t>
            </a:r>
            <a:r>
              <a:rPr lang="es-VE" dirty="0"/>
              <a:t>, de manera deliberada, no cambia ni altera ninguno de esos procesos de trabajo. De muchas maneras, nosotros queremos que la integración de </a:t>
            </a:r>
            <a:r>
              <a:rPr dirty="0"/>
              <a:t>Ally </a:t>
            </a:r>
            <a:r>
              <a:rPr lang="es-VE" dirty="0"/>
              <a:t>sea tan invisible como sea posible</a:t>
            </a:r>
            <a:r>
              <a:rPr dirty="0"/>
              <a:t>, </a:t>
            </a:r>
            <a:r>
              <a:rPr lang="es-VE" dirty="0"/>
              <a:t>mientras nos aseguramos de que las características de </a:t>
            </a:r>
            <a:r>
              <a:rPr dirty="0"/>
              <a:t>Ally </a:t>
            </a:r>
            <a:r>
              <a:rPr lang="es-VE" dirty="0"/>
              <a:t>se encuentren disponibles cuando se necesiten para aquellos que las requieran</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Una vez que el instructor ha agregado su nuevo contenido del curso</a:t>
            </a:r>
            <a:r>
              <a:rPr dirty="0"/>
              <a:t>, Ally </a:t>
            </a:r>
            <a:r>
              <a:rPr lang="es-VE" dirty="0"/>
              <a:t>lo detectará automáticamente en los antecedentes y lo ejecutará a través de un número de diferentes procesos</a:t>
            </a:r>
            <a:r>
              <a:rPr dirty="0"/>
              <a:t>. N</a:t>
            </a:r>
            <a:r>
              <a:rPr lang="es-VE" dirty="0" err="1"/>
              <a:t>ótese</a:t>
            </a:r>
            <a:r>
              <a:rPr lang="es-VE" dirty="0"/>
              <a:t> que esto ocurre de manera automática y no requiere que el instructor active nada de forma manual</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Primeramente, </a:t>
            </a:r>
            <a:r>
              <a:rPr dirty="0"/>
              <a:t>Ally </a:t>
            </a:r>
            <a:r>
              <a:rPr lang="es-VE" dirty="0"/>
              <a:t>revisará qué tipo de contenido es ¿Es un PDF?, ¿Es un archivo </a:t>
            </a:r>
            <a:r>
              <a:rPr dirty="0"/>
              <a:t>Word?</a:t>
            </a:r>
            <a:r>
              <a:rPr lang="es-VE" dirty="0"/>
              <a:t>, ¿Es una presentación</a:t>
            </a:r>
            <a:r>
              <a:rPr dirty="0"/>
              <a:t>?</a:t>
            </a:r>
            <a:r>
              <a:rPr lang="es-VE" dirty="0"/>
              <a:t>, ¿Es una imagen</a:t>
            </a:r>
            <a:r>
              <a:rPr dirty="0"/>
              <a:t>?</a:t>
            </a:r>
            <a:r>
              <a:rPr lang="es-VE" dirty="0"/>
              <a:t>, ¿Es un video</a:t>
            </a:r>
            <a:r>
              <a:rPr dirty="0"/>
              <a:t>?</a:t>
            </a:r>
            <a:r>
              <a:rPr lang="es-VE" dirty="0"/>
              <a:t>, ¿Es un </a:t>
            </a:r>
            <a:r>
              <a:rPr dirty="0"/>
              <a:t>audio?</a:t>
            </a:r>
            <a:r>
              <a:rPr lang="es-VE" dirty="0"/>
              <a:t>, ¿Es un </a:t>
            </a:r>
            <a:r>
              <a:rPr dirty="0"/>
              <a:t>HTML?</a:t>
            </a:r>
          </a:p>
        </p:txBody>
      </p:sp>
    </p:spTree>
    <p:extLst>
      <p:ext uri="{BB962C8B-B14F-4D97-AF65-F5344CB8AC3E}">
        <p14:creationId xmlns:p14="http://schemas.microsoft.com/office/powerpoint/2010/main" val="192786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lang="es-VE" dirty="0"/>
              <a:t>Con base en esto</a:t>
            </a:r>
            <a:r>
              <a:rPr dirty="0"/>
              <a:t>, Ally </a:t>
            </a:r>
            <a:r>
              <a:rPr lang="es-VE" dirty="0"/>
              <a:t>ejecutará el contenido a través de una lista de verificación de accesibilidad automatizada que revisará los problemas de accesibilidad comunes en ese tipo de contenido</a:t>
            </a:r>
            <a:r>
              <a:rPr dirty="0"/>
              <a:t>. </a:t>
            </a:r>
            <a:r>
              <a:rPr lang="es-VE" dirty="0"/>
              <a:t>Esto incluye una amplia gama de verificaciones de accesibilidad, que van de verificaciones de alto nivel tales como </a:t>
            </a:r>
            <a:r>
              <a:rPr dirty="0"/>
              <a:t>“</a:t>
            </a:r>
            <a:r>
              <a:rPr lang="es-VE" dirty="0"/>
              <a:t>¿Éste es un documento escaneado?</a:t>
            </a:r>
            <a:r>
              <a:rPr dirty="0"/>
              <a:t>” </a:t>
            </a:r>
            <a:r>
              <a:rPr lang="es-VE" dirty="0"/>
              <a:t>a verificaciones muy detalladas y específicas tales como </a:t>
            </a:r>
            <a:r>
              <a:rPr dirty="0"/>
              <a:t>“</a:t>
            </a:r>
            <a:r>
              <a:rPr lang="es-VE" dirty="0"/>
              <a:t>Verificaciones de contraste a nivel de carácter individual</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La lista de verificación de accesibilidad de </a:t>
            </a:r>
            <a:r>
              <a:rPr dirty="0"/>
              <a:t>Ally </a:t>
            </a:r>
            <a:r>
              <a:rPr lang="es-VE" dirty="0"/>
              <a:t>se basa en </a:t>
            </a:r>
            <a:r>
              <a:rPr dirty="0"/>
              <a:t>WCAG 2.0 AA (</a:t>
            </a:r>
            <a:r>
              <a:rPr lang="es-VE" dirty="0"/>
              <a:t>Guías de Accesibilidad de Contenido </a:t>
            </a:r>
            <a:r>
              <a:rPr dirty="0"/>
              <a:t>Web - </a:t>
            </a:r>
            <a:r>
              <a:rPr u="sng" dirty="0">
                <a:hlinkClick r:id="rId3"/>
              </a:rPr>
              <a:t>https://www.w3.org/TR/WCAG20/</a:t>
            </a:r>
            <a:r>
              <a:rPr dirty="0"/>
              <a:t>), </a:t>
            </a:r>
            <a:r>
              <a:rPr lang="es-VE" dirty="0"/>
              <a:t>que es una norma internacional de accesibilidad</a:t>
            </a:r>
            <a:r>
              <a:rPr dirty="0"/>
              <a:t>. </a:t>
            </a:r>
            <a:r>
              <a:rPr lang="es-VE" dirty="0"/>
              <a:t>Ésta es la norma a la cual están migrando muchas de las legislaciones y requerimientos legales nuevos</a:t>
            </a:r>
            <a:r>
              <a:rPr dirty="0"/>
              <a:t>.</a:t>
            </a:r>
          </a:p>
          <a:p>
            <a:pPr>
              <a:lnSpc>
                <a:spcPct val="100000"/>
              </a:lnSpc>
              <a:defRPr sz="1200">
                <a:latin typeface="Calibri"/>
                <a:ea typeface="Calibri"/>
                <a:cs typeface="Calibri"/>
                <a:sym typeface="Calibri"/>
              </a:defRPr>
            </a:pPr>
            <a:endParaRPr dirty="0"/>
          </a:p>
          <a:p>
            <a:pPr>
              <a:lnSpc>
                <a:spcPct val="100000"/>
              </a:lnSpc>
              <a:defRPr sz="1200">
                <a:latin typeface="Calibri"/>
                <a:ea typeface="Calibri"/>
                <a:cs typeface="Calibri"/>
                <a:sym typeface="Calibri"/>
              </a:defRPr>
            </a:pPr>
            <a:r>
              <a:rPr lang="es-VE" dirty="0"/>
              <a:t>También agregamos un número de verificaciones de accesibilidad  adicionales, que se encuentran por encima de la anterior, que comienzan a destinarse un poco más al uso y a la calidad de los materiales del curso</a:t>
            </a:r>
            <a:r>
              <a:rPr dirty="0"/>
              <a:t>.</a:t>
            </a:r>
          </a:p>
        </p:txBody>
      </p:sp>
    </p:spTree>
    <p:extLst>
      <p:ext uri="{BB962C8B-B14F-4D97-AF65-F5344CB8AC3E}">
        <p14:creationId xmlns:p14="http://schemas.microsoft.com/office/powerpoint/2010/main" val="322292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1">
    <p:spTree>
      <p:nvGrpSpPr>
        <p:cNvPr id="1" name=""/>
        <p:cNvGrpSpPr/>
        <p:nvPr/>
      </p:nvGrpSpPr>
      <p:grpSpPr>
        <a:xfrm>
          <a:off x="0" y="0"/>
          <a:ext cx="0" cy="0"/>
          <a:chOff x="0" y="0"/>
          <a:chExt cx="0" cy="0"/>
        </a:xfrm>
      </p:grpSpPr>
      <p:pic>
        <p:nvPicPr>
          <p:cNvPr id="117" name="image2.png"/>
          <p:cNvPicPr>
            <a:picLocks noChangeAspect="1"/>
          </p:cNvPicPr>
          <p:nvPr/>
        </p:nvPicPr>
        <p:blipFill>
          <a:blip r:embed="rId2"/>
          <a:stretch>
            <a:fillRect/>
          </a:stretch>
        </p:blipFill>
        <p:spPr>
          <a:xfrm>
            <a:off x="-56807" y="-38477"/>
            <a:ext cx="13107404" cy="9830554"/>
          </a:xfrm>
          <a:prstGeom prst="rect">
            <a:avLst/>
          </a:prstGeom>
          <a:ln w="12700">
            <a:miter lim="400000"/>
          </a:ln>
        </p:spPr>
      </p:pic>
      <p:sp>
        <p:nvSpPr>
          <p:cNvPr id="118" name="Shape 118"/>
          <p:cNvSpPr/>
          <p:nvPr/>
        </p:nvSpPr>
        <p:spPr>
          <a:xfrm>
            <a:off x="442524" y="905369"/>
            <a:ext cx="12119752" cy="7942862"/>
          </a:xfrm>
          <a:prstGeom prst="rect">
            <a:avLst/>
          </a:prstGeom>
          <a:solidFill>
            <a:srgbClr val="FFFFFF">
              <a:alpha val="85000"/>
            </a:srgbClr>
          </a:solidFill>
          <a:ln w="12700">
            <a:miter lim="400000"/>
          </a:ln>
        </p:spPr>
        <p:txBody>
          <a:bodyPr lIns="195072" tIns="195072" rIns="195072" bIns="195072" anchor="ctr"/>
          <a:lstStyle/>
          <a:p>
            <a:pPr defTabSz="650240">
              <a:defRPr sz="2400">
                <a:solidFill>
                  <a:srgbClr val="FFFFFF"/>
                </a:solidFill>
                <a:latin typeface="Georgia"/>
                <a:ea typeface="Georgia"/>
                <a:cs typeface="Georgia"/>
                <a:sym typeface="Georgia"/>
              </a:defRPr>
            </a:pPr>
            <a:endParaRPr/>
          </a:p>
        </p:txBody>
      </p:sp>
      <p:grpSp>
        <p:nvGrpSpPr>
          <p:cNvPr id="130" name="Group 130"/>
          <p:cNvGrpSpPr/>
          <p:nvPr/>
        </p:nvGrpSpPr>
        <p:grpSpPr>
          <a:xfrm>
            <a:off x="637596" y="1100441"/>
            <a:ext cx="1854148" cy="260097"/>
            <a:chOff x="0" y="0"/>
            <a:chExt cx="1854146" cy="260095"/>
          </a:xfrm>
        </p:grpSpPr>
        <p:sp>
          <p:nvSpPr>
            <p:cNvPr id="119" name="Shape 119"/>
            <p:cNvSpPr/>
            <p:nvPr/>
          </p:nvSpPr>
          <p:spPr>
            <a:xfrm>
              <a:off x="0" y="10300"/>
              <a:ext cx="204407" cy="245612"/>
            </a:xfrm>
            <a:custGeom>
              <a:avLst/>
              <a:gdLst/>
              <a:ahLst/>
              <a:cxnLst>
                <a:cxn ang="0">
                  <a:pos x="wd2" y="hd2"/>
                </a:cxn>
                <a:cxn ang="5400000">
                  <a:pos x="wd2" y="hd2"/>
                </a:cxn>
                <a:cxn ang="10800000">
                  <a:pos x="wd2" y="hd2"/>
                </a:cxn>
                <a:cxn ang="16200000">
                  <a:pos x="wd2" y="hd2"/>
                </a:cxn>
              </a:cxnLst>
              <a:rect l="0" t="0" r="r" b="b"/>
              <a:pathLst>
                <a:path w="21600" h="21600" extrusionOk="0">
                  <a:moveTo>
                    <a:pt x="17028" y="15245"/>
                  </a:moveTo>
                  <a:lnTo>
                    <a:pt x="17011" y="14905"/>
                  </a:lnTo>
                  <a:lnTo>
                    <a:pt x="16944" y="14593"/>
                  </a:lnTo>
                  <a:lnTo>
                    <a:pt x="16842" y="14296"/>
                  </a:lnTo>
                  <a:lnTo>
                    <a:pt x="16706" y="13999"/>
                  </a:lnTo>
                  <a:lnTo>
                    <a:pt x="16519" y="13758"/>
                  </a:lnTo>
                  <a:lnTo>
                    <a:pt x="16298" y="13518"/>
                  </a:lnTo>
                  <a:lnTo>
                    <a:pt x="16026" y="13291"/>
                  </a:lnTo>
                  <a:lnTo>
                    <a:pt x="15703" y="13093"/>
                  </a:lnTo>
                  <a:lnTo>
                    <a:pt x="15363" y="12909"/>
                  </a:lnTo>
                  <a:lnTo>
                    <a:pt x="14972" y="12753"/>
                  </a:lnTo>
                  <a:lnTo>
                    <a:pt x="14530" y="12626"/>
                  </a:lnTo>
                  <a:lnTo>
                    <a:pt x="14037" y="12513"/>
                  </a:lnTo>
                  <a:lnTo>
                    <a:pt x="13545" y="12428"/>
                  </a:lnTo>
                  <a:lnTo>
                    <a:pt x="12967" y="12371"/>
                  </a:lnTo>
                  <a:lnTo>
                    <a:pt x="12355" y="12329"/>
                  </a:lnTo>
                  <a:lnTo>
                    <a:pt x="11709" y="12315"/>
                  </a:lnTo>
                  <a:lnTo>
                    <a:pt x="4487" y="12315"/>
                  </a:lnTo>
                  <a:lnTo>
                    <a:pt x="4487" y="18245"/>
                  </a:lnTo>
                  <a:lnTo>
                    <a:pt x="12032" y="18245"/>
                  </a:lnTo>
                  <a:lnTo>
                    <a:pt x="12610" y="18231"/>
                  </a:lnTo>
                  <a:lnTo>
                    <a:pt x="13137" y="18203"/>
                  </a:lnTo>
                  <a:lnTo>
                    <a:pt x="13664" y="18132"/>
                  </a:lnTo>
                  <a:lnTo>
                    <a:pt x="14122" y="18047"/>
                  </a:lnTo>
                  <a:lnTo>
                    <a:pt x="14564" y="17948"/>
                  </a:lnTo>
                  <a:lnTo>
                    <a:pt x="14972" y="17807"/>
                  </a:lnTo>
                  <a:lnTo>
                    <a:pt x="15363" y="17651"/>
                  </a:lnTo>
                  <a:lnTo>
                    <a:pt x="15703" y="17481"/>
                  </a:lnTo>
                  <a:lnTo>
                    <a:pt x="16009" y="17283"/>
                  </a:lnTo>
                  <a:lnTo>
                    <a:pt x="16281" y="17071"/>
                  </a:lnTo>
                  <a:lnTo>
                    <a:pt x="16502" y="16816"/>
                  </a:lnTo>
                  <a:lnTo>
                    <a:pt x="16689" y="16547"/>
                  </a:lnTo>
                  <a:lnTo>
                    <a:pt x="16842" y="16250"/>
                  </a:lnTo>
                  <a:lnTo>
                    <a:pt x="16944" y="15952"/>
                  </a:lnTo>
                  <a:lnTo>
                    <a:pt x="17011" y="15613"/>
                  </a:lnTo>
                  <a:lnTo>
                    <a:pt x="17028" y="15245"/>
                  </a:lnTo>
                  <a:close/>
                  <a:moveTo>
                    <a:pt x="15584" y="6143"/>
                  </a:moveTo>
                  <a:lnTo>
                    <a:pt x="15567" y="5818"/>
                  </a:lnTo>
                  <a:lnTo>
                    <a:pt x="15499" y="5520"/>
                  </a:lnTo>
                  <a:lnTo>
                    <a:pt x="15431" y="5251"/>
                  </a:lnTo>
                  <a:lnTo>
                    <a:pt x="15278" y="4982"/>
                  </a:lnTo>
                  <a:lnTo>
                    <a:pt x="15125" y="4728"/>
                  </a:lnTo>
                  <a:lnTo>
                    <a:pt x="14921" y="4501"/>
                  </a:lnTo>
                  <a:lnTo>
                    <a:pt x="14666" y="4289"/>
                  </a:lnTo>
                  <a:lnTo>
                    <a:pt x="14411" y="4105"/>
                  </a:lnTo>
                  <a:lnTo>
                    <a:pt x="14105" y="3935"/>
                  </a:lnTo>
                  <a:lnTo>
                    <a:pt x="13766" y="3793"/>
                  </a:lnTo>
                  <a:lnTo>
                    <a:pt x="13392" y="3652"/>
                  </a:lnTo>
                  <a:lnTo>
                    <a:pt x="12984" y="3553"/>
                  </a:lnTo>
                  <a:lnTo>
                    <a:pt x="12542" y="3468"/>
                  </a:lnTo>
                  <a:lnTo>
                    <a:pt x="12083" y="3425"/>
                  </a:lnTo>
                  <a:lnTo>
                    <a:pt x="11573" y="3383"/>
                  </a:lnTo>
                  <a:lnTo>
                    <a:pt x="11046" y="3369"/>
                  </a:lnTo>
                  <a:lnTo>
                    <a:pt x="4487" y="3369"/>
                  </a:lnTo>
                  <a:lnTo>
                    <a:pt x="4487" y="9101"/>
                  </a:lnTo>
                  <a:lnTo>
                    <a:pt x="11250" y="9101"/>
                  </a:lnTo>
                  <a:lnTo>
                    <a:pt x="11743" y="9073"/>
                  </a:lnTo>
                  <a:lnTo>
                    <a:pt x="12236" y="9002"/>
                  </a:lnTo>
                  <a:lnTo>
                    <a:pt x="12712" y="8932"/>
                  </a:lnTo>
                  <a:lnTo>
                    <a:pt x="13137" y="8833"/>
                  </a:lnTo>
                  <a:lnTo>
                    <a:pt x="13545" y="8691"/>
                  </a:lnTo>
                  <a:lnTo>
                    <a:pt x="13901" y="8564"/>
                  </a:lnTo>
                  <a:lnTo>
                    <a:pt x="14241" y="8380"/>
                  </a:lnTo>
                  <a:lnTo>
                    <a:pt x="14547" y="8196"/>
                  </a:lnTo>
                  <a:lnTo>
                    <a:pt x="14819" y="7969"/>
                  </a:lnTo>
                  <a:lnTo>
                    <a:pt x="15040" y="7728"/>
                  </a:lnTo>
                  <a:lnTo>
                    <a:pt x="15142" y="7601"/>
                  </a:lnTo>
                  <a:lnTo>
                    <a:pt x="15244" y="7460"/>
                  </a:lnTo>
                  <a:lnTo>
                    <a:pt x="15329" y="7304"/>
                  </a:lnTo>
                  <a:lnTo>
                    <a:pt x="15448" y="7007"/>
                  </a:lnTo>
                  <a:lnTo>
                    <a:pt x="15499" y="6851"/>
                  </a:lnTo>
                  <a:lnTo>
                    <a:pt x="15567" y="6511"/>
                  </a:lnTo>
                  <a:lnTo>
                    <a:pt x="15584" y="6143"/>
                  </a:lnTo>
                  <a:close/>
                  <a:moveTo>
                    <a:pt x="20155" y="5534"/>
                  </a:moveTo>
                  <a:lnTo>
                    <a:pt x="20138" y="6016"/>
                  </a:lnTo>
                  <a:lnTo>
                    <a:pt x="20070" y="6469"/>
                  </a:lnTo>
                  <a:lnTo>
                    <a:pt x="19969" y="6893"/>
                  </a:lnTo>
                  <a:lnTo>
                    <a:pt x="19833" y="7290"/>
                  </a:lnTo>
                  <a:lnTo>
                    <a:pt x="19663" y="7672"/>
                  </a:lnTo>
                  <a:lnTo>
                    <a:pt x="19493" y="7997"/>
                  </a:lnTo>
                  <a:lnTo>
                    <a:pt x="19255" y="8337"/>
                  </a:lnTo>
                  <a:lnTo>
                    <a:pt x="19017" y="8634"/>
                  </a:lnTo>
                  <a:lnTo>
                    <a:pt x="18762" y="8917"/>
                  </a:lnTo>
                  <a:lnTo>
                    <a:pt x="18473" y="9172"/>
                  </a:lnTo>
                  <a:lnTo>
                    <a:pt x="18167" y="9427"/>
                  </a:lnTo>
                  <a:lnTo>
                    <a:pt x="17844" y="9639"/>
                  </a:lnTo>
                  <a:lnTo>
                    <a:pt x="17487" y="9852"/>
                  </a:lnTo>
                  <a:lnTo>
                    <a:pt x="16808" y="10220"/>
                  </a:lnTo>
                  <a:lnTo>
                    <a:pt x="16434" y="10375"/>
                  </a:lnTo>
                  <a:lnTo>
                    <a:pt x="17011" y="10545"/>
                  </a:lnTo>
                  <a:lnTo>
                    <a:pt x="17538" y="10729"/>
                  </a:lnTo>
                  <a:lnTo>
                    <a:pt x="18048" y="10927"/>
                  </a:lnTo>
                  <a:lnTo>
                    <a:pt x="18524" y="11154"/>
                  </a:lnTo>
                  <a:lnTo>
                    <a:pt x="18983" y="11380"/>
                  </a:lnTo>
                  <a:lnTo>
                    <a:pt x="19408" y="11635"/>
                  </a:lnTo>
                  <a:lnTo>
                    <a:pt x="20155" y="12230"/>
                  </a:lnTo>
                  <a:lnTo>
                    <a:pt x="20478" y="12555"/>
                  </a:lnTo>
                  <a:lnTo>
                    <a:pt x="20614" y="12725"/>
                  </a:lnTo>
                  <a:lnTo>
                    <a:pt x="20767" y="12909"/>
                  </a:lnTo>
                  <a:lnTo>
                    <a:pt x="20886" y="13093"/>
                  </a:lnTo>
                  <a:lnTo>
                    <a:pt x="21005" y="13291"/>
                  </a:lnTo>
                  <a:lnTo>
                    <a:pt x="21107" y="13475"/>
                  </a:lnTo>
                  <a:lnTo>
                    <a:pt x="21209" y="13702"/>
                  </a:lnTo>
                  <a:lnTo>
                    <a:pt x="21294" y="13914"/>
                  </a:lnTo>
                  <a:lnTo>
                    <a:pt x="21379" y="14140"/>
                  </a:lnTo>
                  <a:lnTo>
                    <a:pt x="21430" y="14381"/>
                  </a:lnTo>
                  <a:lnTo>
                    <a:pt x="21498" y="14608"/>
                  </a:lnTo>
                  <a:lnTo>
                    <a:pt x="21532" y="14848"/>
                  </a:lnTo>
                  <a:lnTo>
                    <a:pt x="21549" y="15103"/>
                  </a:lnTo>
                  <a:lnTo>
                    <a:pt x="21583" y="15372"/>
                  </a:lnTo>
                  <a:lnTo>
                    <a:pt x="21600" y="15641"/>
                  </a:lnTo>
                  <a:lnTo>
                    <a:pt x="21583" y="15995"/>
                  </a:lnTo>
                  <a:lnTo>
                    <a:pt x="21532" y="16349"/>
                  </a:lnTo>
                  <a:lnTo>
                    <a:pt x="21498" y="16688"/>
                  </a:lnTo>
                  <a:lnTo>
                    <a:pt x="21413" y="17014"/>
                  </a:lnTo>
                  <a:lnTo>
                    <a:pt x="21311" y="17339"/>
                  </a:lnTo>
                  <a:lnTo>
                    <a:pt x="21192" y="17637"/>
                  </a:lnTo>
                  <a:lnTo>
                    <a:pt x="21073" y="17948"/>
                  </a:lnTo>
                  <a:lnTo>
                    <a:pt x="20903" y="18217"/>
                  </a:lnTo>
                  <a:lnTo>
                    <a:pt x="20716" y="18486"/>
                  </a:lnTo>
                  <a:lnTo>
                    <a:pt x="20512" y="18755"/>
                  </a:lnTo>
                  <a:lnTo>
                    <a:pt x="20308" y="19010"/>
                  </a:lnTo>
                  <a:lnTo>
                    <a:pt x="20070" y="19250"/>
                  </a:lnTo>
                  <a:lnTo>
                    <a:pt x="19833" y="19463"/>
                  </a:lnTo>
                  <a:lnTo>
                    <a:pt x="19544" y="19689"/>
                  </a:lnTo>
                  <a:lnTo>
                    <a:pt x="19255" y="19887"/>
                  </a:lnTo>
                  <a:lnTo>
                    <a:pt x="18949" y="20085"/>
                  </a:lnTo>
                  <a:lnTo>
                    <a:pt x="18626" y="20255"/>
                  </a:lnTo>
                  <a:lnTo>
                    <a:pt x="18303" y="20453"/>
                  </a:lnTo>
                  <a:lnTo>
                    <a:pt x="17946" y="20595"/>
                  </a:lnTo>
                  <a:lnTo>
                    <a:pt x="17572" y="20751"/>
                  </a:lnTo>
                  <a:lnTo>
                    <a:pt x="17198" y="20892"/>
                  </a:lnTo>
                  <a:lnTo>
                    <a:pt x="16791" y="21006"/>
                  </a:lnTo>
                  <a:lnTo>
                    <a:pt x="16366" y="21119"/>
                  </a:lnTo>
                  <a:lnTo>
                    <a:pt x="15941" y="21218"/>
                  </a:lnTo>
                  <a:lnTo>
                    <a:pt x="15482" y="21303"/>
                  </a:lnTo>
                  <a:lnTo>
                    <a:pt x="15040" y="21388"/>
                  </a:lnTo>
                  <a:lnTo>
                    <a:pt x="14547" y="21458"/>
                  </a:lnTo>
                  <a:lnTo>
                    <a:pt x="14071" y="21515"/>
                  </a:lnTo>
                  <a:lnTo>
                    <a:pt x="13579" y="21543"/>
                  </a:lnTo>
                  <a:lnTo>
                    <a:pt x="13052" y="21586"/>
                  </a:lnTo>
                  <a:lnTo>
                    <a:pt x="12542" y="21600"/>
                  </a:lnTo>
                  <a:lnTo>
                    <a:pt x="0" y="21600"/>
                  </a:lnTo>
                  <a:lnTo>
                    <a:pt x="0" y="0"/>
                  </a:lnTo>
                  <a:lnTo>
                    <a:pt x="12117" y="0"/>
                  </a:lnTo>
                  <a:lnTo>
                    <a:pt x="12576" y="42"/>
                  </a:lnTo>
                  <a:lnTo>
                    <a:pt x="13052" y="57"/>
                  </a:lnTo>
                  <a:lnTo>
                    <a:pt x="13494" y="113"/>
                  </a:lnTo>
                  <a:lnTo>
                    <a:pt x="13918" y="156"/>
                  </a:lnTo>
                  <a:lnTo>
                    <a:pt x="14343" y="226"/>
                  </a:lnTo>
                  <a:lnTo>
                    <a:pt x="15159" y="396"/>
                  </a:lnTo>
                  <a:lnTo>
                    <a:pt x="15550" y="495"/>
                  </a:lnTo>
                  <a:lnTo>
                    <a:pt x="15907" y="594"/>
                  </a:lnTo>
                  <a:lnTo>
                    <a:pt x="16281" y="736"/>
                  </a:lnTo>
                  <a:lnTo>
                    <a:pt x="16621" y="863"/>
                  </a:lnTo>
                  <a:lnTo>
                    <a:pt x="16944" y="1005"/>
                  </a:lnTo>
                  <a:lnTo>
                    <a:pt x="17249" y="1161"/>
                  </a:lnTo>
                  <a:lnTo>
                    <a:pt x="17555" y="1331"/>
                  </a:lnTo>
                  <a:lnTo>
                    <a:pt x="17844" y="1500"/>
                  </a:lnTo>
                  <a:lnTo>
                    <a:pt x="18099" y="1684"/>
                  </a:lnTo>
                  <a:lnTo>
                    <a:pt x="18371" y="1883"/>
                  </a:lnTo>
                  <a:lnTo>
                    <a:pt x="18609" y="2081"/>
                  </a:lnTo>
                  <a:lnTo>
                    <a:pt x="18830" y="2293"/>
                  </a:lnTo>
                  <a:lnTo>
                    <a:pt x="19034" y="2505"/>
                  </a:lnTo>
                  <a:lnTo>
                    <a:pt x="19408" y="2987"/>
                  </a:lnTo>
                  <a:lnTo>
                    <a:pt x="19680" y="3496"/>
                  </a:lnTo>
                  <a:lnTo>
                    <a:pt x="19816" y="3765"/>
                  </a:lnTo>
                  <a:lnTo>
                    <a:pt x="19918" y="4034"/>
                  </a:lnTo>
                  <a:lnTo>
                    <a:pt x="20054" y="4600"/>
                  </a:lnTo>
                  <a:lnTo>
                    <a:pt x="20121" y="4912"/>
                  </a:lnTo>
                  <a:lnTo>
                    <a:pt x="20138" y="5209"/>
                  </a:lnTo>
                  <a:lnTo>
                    <a:pt x="20155" y="5534"/>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0" name="Shape 120"/>
            <p:cNvSpPr/>
            <p:nvPr/>
          </p:nvSpPr>
          <p:spPr>
            <a:xfrm>
              <a:off x="233055" y="-1"/>
              <a:ext cx="42492" cy="255912"/>
            </a:xfrm>
            <a:prstGeom prst="rect">
              <a:avLst/>
            </a:pr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1" name="Shape 121"/>
            <p:cNvSpPr/>
            <p:nvPr/>
          </p:nvSpPr>
          <p:spPr>
            <a:xfrm>
              <a:off x="300977" y="67921"/>
              <a:ext cx="167711" cy="191854"/>
            </a:xfrm>
            <a:custGeom>
              <a:avLst/>
              <a:gdLst/>
              <a:ahLst/>
              <a:cxnLst>
                <a:cxn ang="0">
                  <a:pos x="wd2" y="hd2"/>
                </a:cxn>
                <a:cxn ang="5400000">
                  <a:pos x="wd2" y="hd2"/>
                </a:cxn>
                <a:cxn ang="10800000">
                  <a:pos x="wd2" y="hd2"/>
                </a:cxn>
                <a:cxn ang="16200000">
                  <a:pos x="wd2" y="hd2"/>
                </a:cxn>
              </a:cxnLst>
              <a:rect l="0" t="0" r="r" b="b"/>
              <a:pathLst>
                <a:path w="21600" h="21600" extrusionOk="0">
                  <a:moveTo>
                    <a:pt x="16324" y="12304"/>
                  </a:moveTo>
                  <a:lnTo>
                    <a:pt x="15786" y="12141"/>
                  </a:lnTo>
                  <a:lnTo>
                    <a:pt x="15207" y="11978"/>
                  </a:lnTo>
                  <a:lnTo>
                    <a:pt x="14545" y="11833"/>
                  </a:lnTo>
                  <a:lnTo>
                    <a:pt x="13862" y="11706"/>
                  </a:lnTo>
                  <a:lnTo>
                    <a:pt x="13179" y="11615"/>
                  </a:lnTo>
                  <a:lnTo>
                    <a:pt x="12434" y="11525"/>
                  </a:lnTo>
                  <a:lnTo>
                    <a:pt x="11669" y="11489"/>
                  </a:lnTo>
                  <a:lnTo>
                    <a:pt x="10883" y="11470"/>
                  </a:lnTo>
                  <a:lnTo>
                    <a:pt x="10262" y="11489"/>
                  </a:lnTo>
                  <a:lnTo>
                    <a:pt x="9662" y="11525"/>
                  </a:lnTo>
                  <a:lnTo>
                    <a:pt x="9103" y="11597"/>
                  </a:lnTo>
                  <a:lnTo>
                    <a:pt x="8566" y="11706"/>
                  </a:lnTo>
                  <a:lnTo>
                    <a:pt x="8110" y="11833"/>
                  </a:lnTo>
                  <a:lnTo>
                    <a:pt x="7634" y="11978"/>
                  </a:lnTo>
                  <a:lnTo>
                    <a:pt x="7241" y="12159"/>
                  </a:lnTo>
                  <a:lnTo>
                    <a:pt x="6869" y="12358"/>
                  </a:lnTo>
                  <a:lnTo>
                    <a:pt x="6517" y="12594"/>
                  </a:lnTo>
                  <a:lnTo>
                    <a:pt x="6248" y="12830"/>
                  </a:lnTo>
                  <a:lnTo>
                    <a:pt x="6000" y="13119"/>
                  </a:lnTo>
                  <a:lnTo>
                    <a:pt x="5793" y="13409"/>
                  </a:lnTo>
                  <a:lnTo>
                    <a:pt x="5628" y="13736"/>
                  </a:lnTo>
                  <a:lnTo>
                    <a:pt x="5503" y="14080"/>
                  </a:lnTo>
                  <a:lnTo>
                    <a:pt x="5441" y="14460"/>
                  </a:lnTo>
                  <a:lnTo>
                    <a:pt x="5421" y="14841"/>
                  </a:lnTo>
                  <a:lnTo>
                    <a:pt x="5421" y="14913"/>
                  </a:lnTo>
                  <a:lnTo>
                    <a:pt x="5441" y="15276"/>
                  </a:lnTo>
                  <a:lnTo>
                    <a:pt x="5503" y="15602"/>
                  </a:lnTo>
                  <a:lnTo>
                    <a:pt x="5628" y="15928"/>
                  </a:lnTo>
                  <a:lnTo>
                    <a:pt x="5793" y="16236"/>
                  </a:lnTo>
                  <a:lnTo>
                    <a:pt x="5979" y="16508"/>
                  </a:lnTo>
                  <a:lnTo>
                    <a:pt x="6207" y="16744"/>
                  </a:lnTo>
                  <a:lnTo>
                    <a:pt x="6476" y="16979"/>
                  </a:lnTo>
                  <a:lnTo>
                    <a:pt x="6745" y="17179"/>
                  </a:lnTo>
                  <a:lnTo>
                    <a:pt x="7097" y="17378"/>
                  </a:lnTo>
                  <a:lnTo>
                    <a:pt x="7448" y="17523"/>
                  </a:lnTo>
                  <a:lnTo>
                    <a:pt x="7800" y="17686"/>
                  </a:lnTo>
                  <a:lnTo>
                    <a:pt x="8234" y="17795"/>
                  </a:lnTo>
                  <a:lnTo>
                    <a:pt x="8648" y="17867"/>
                  </a:lnTo>
                  <a:lnTo>
                    <a:pt x="9103" y="17940"/>
                  </a:lnTo>
                  <a:lnTo>
                    <a:pt x="9538" y="17976"/>
                  </a:lnTo>
                  <a:lnTo>
                    <a:pt x="10034" y="17976"/>
                  </a:lnTo>
                  <a:lnTo>
                    <a:pt x="10676" y="17958"/>
                  </a:lnTo>
                  <a:lnTo>
                    <a:pt x="11317" y="17921"/>
                  </a:lnTo>
                  <a:lnTo>
                    <a:pt x="11938" y="17813"/>
                  </a:lnTo>
                  <a:lnTo>
                    <a:pt x="12538" y="17686"/>
                  </a:lnTo>
                  <a:lnTo>
                    <a:pt x="13076" y="17505"/>
                  </a:lnTo>
                  <a:lnTo>
                    <a:pt x="13593" y="17287"/>
                  </a:lnTo>
                  <a:lnTo>
                    <a:pt x="14090" y="17052"/>
                  </a:lnTo>
                  <a:lnTo>
                    <a:pt x="14524" y="16762"/>
                  </a:lnTo>
                  <a:lnTo>
                    <a:pt x="14917" y="16472"/>
                  </a:lnTo>
                  <a:lnTo>
                    <a:pt x="15269" y="16146"/>
                  </a:lnTo>
                  <a:lnTo>
                    <a:pt x="15600" y="15783"/>
                  </a:lnTo>
                  <a:lnTo>
                    <a:pt x="15972" y="15185"/>
                  </a:lnTo>
                  <a:lnTo>
                    <a:pt x="16138" y="14750"/>
                  </a:lnTo>
                  <a:lnTo>
                    <a:pt x="16262" y="14315"/>
                  </a:lnTo>
                  <a:lnTo>
                    <a:pt x="16303" y="14080"/>
                  </a:lnTo>
                  <a:lnTo>
                    <a:pt x="16303" y="13844"/>
                  </a:lnTo>
                  <a:lnTo>
                    <a:pt x="16324" y="13609"/>
                  </a:lnTo>
                  <a:lnTo>
                    <a:pt x="16324" y="12304"/>
                  </a:lnTo>
                  <a:close/>
                  <a:moveTo>
                    <a:pt x="16179" y="21147"/>
                  </a:moveTo>
                  <a:lnTo>
                    <a:pt x="16179" y="18592"/>
                  </a:lnTo>
                  <a:lnTo>
                    <a:pt x="15890" y="18900"/>
                  </a:lnTo>
                  <a:lnTo>
                    <a:pt x="15538" y="19190"/>
                  </a:lnTo>
                  <a:lnTo>
                    <a:pt x="15207" y="19498"/>
                  </a:lnTo>
                  <a:lnTo>
                    <a:pt x="14793" y="19770"/>
                  </a:lnTo>
                  <a:lnTo>
                    <a:pt x="14400" y="20042"/>
                  </a:lnTo>
                  <a:lnTo>
                    <a:pt x="13986" y="20277"/>
                  </a:lnTo>
                  <a:lnTo>
                    <a:pt x="13552" y="20513"/>
                  </a:lnTo>
                  <a:lnTo>
                    <a:pt x="13076" y="20730"/>
                  </a:lnTo>
                  <a:lnTo>
                    <a:pt x="12600" y="20911"/>
                  </a:lnTo>
                  <a:lnTo>
                    <a:pt x="12083" y="21074"/>
                  </a:lnTo>
                  <a:lnTo>
                    <a:pt x="11545" y="21238"/>
                  </a:lnTo>
                  <a:lnTo>
                    <a:pt x="10966" y="21364"/>
                  </a:lnTo>
                  <a:lnTo>
                    <a:pt x="10407" y="21437"/>
                  </a:lnTo>
                  <a:lnTo>
                    <a:pt x="9786" y="21528"/>
                  </a:lnTo>
                  <a:lnTo>
                    <a:pt x="9145" y="21582"/>
                  </a:lnTo>
                  <a:lnTo>
                    <a:pt x="8483" y="21600"/>
                  </a:lnTo>
                  <a:lnTo>
                    <a:pt x="8048" y="21582"/>
                  </a:lnTo>
                  <a:lnTo>
                    <a:pt x="7634" y="21546"/>
                  </a:lnTo>
                  <a:lnTo>
                    <a:pt x="7241" y="21528"/>
                  </a:lnTo>
                  <a:lnTo>
                    <a:pt x="6828" y="21491"/>
                  </a:lnTo>
                  <a:lnTo>
                    <a:pt x="6434" y="21419"/>
                  </a:lnTo>
                  <a:lnTo>
                    <a:pt x="6021" y="21364"/>
                  </a:lnTo>
                  <a:lnTo>
                    <a:pt x="5628" y="21274"/>
                  </a:lnTo>
                  <a:lnTo>
                    <a:pt x="5255" y="21165"/>
                  </a:lnTo>
                  <a:lnTo>
                    <a:pt x="4903" y="21056"/>
                  </a:lnTo>
                  <a:lnTo>
                    <a:pt x="4531" y="20930"/>
                  </a:lnTo>
                  <a:lnTo>
                    <a:pt x="4179" y="20803"/>
                  </a:lnTo>
                  <a:lnTo>
                    <a:pt x="3828" y="20640"/>
                  </a:lnTo>
                  <a:lnTo>
                    <a:pt x="3476" y="20495"/>
                  </a:lnTo>
                  <a:lnTo>
                    <a:pt x="3166" y="20313"/>
                  </a:lnTo>
                  <a:lnTo>
                    <a:pt x="2834" y="20132"/>
                  </a:lnTo>
                  <a:lnTo>
                    <a:pt x="2545" y="19933"/>
                  </a:lnTo>
                  <a:lnTo>
                    <a:pt x="2276" y="19734"/>
                  </a:lnTo>
                  <a:lnTo>
                    <a:pt x="1759" y="19281"/>
                  </a:lnTo>
                  <a:lnTo>
                    <a:pt x="1510" y="19027"/>
                  </a:lnTo>
                  <a:lnTo>
                    <a:pt x="1283" y="18755"/>
                  </a:lnTo>
                  <a:lnTo>
                    <a:pt x="1055" y="18501"/>
                  </a:lnTo>
                  <a:lnTo>
                    <a:pt x="683" y="17921"/>
                  </a:lnTo>
                  <a:lnTo>
                    <a:pt x="538" y="17613"/>
                  </a:lnTo>
                  <a:lnTo>
                    <a:pt x="393" y="17287"/>
                  </a:lnTo>
                  <a:lnTo>
                    <a:pt x="290" y="16961"/>
                  </a:lnTo>
                  <a:lnTo>
                    <a:pt x="124" y="16272"/>
                  </a:lnTo>
                  <a:lnTo>
                    <a:pt x="41" y="15910"/>
                  </a:lnTo>
                  <a:lnTo>
                    <a:pt x="0" y="15149"/>
                  </a:lnTo>
                  <a:lnTo>
                    <a:pt x="0" y="15058"/>
                  </a:lnTo>
                  <a:lnTo>
                    <a:pt x="21" y="14642"/>
                  </a:lnTo>
                  <a:lnTo>
                    <a:pt x="41" y="14261"/>
                  </a:lnTo>
                  <a:lnTo>
                    <a:pt x="124" y="13862"/>
                  </a:lnTo>
                  <a:lnTo>
                    <a:pt x="207" y="13482"/>
                  </a:lnTo>
                  <a:lnTo>
                    <a:pt x="290" y="13138"/>
                  </a:lnTo>
                  <a:lnTo>
                    <a:pt x="414" y="12793"/>
                  </a:lnTo>
                  <a:lnTo>
                    <a:pt x="579" y="12449"/>
                  </a:lnTo>
                  <a:lnTo>
                    <a:pt x="745" y="12123"/>
                  </a:lnTo>
                  <a:lnTo>
                    <a:pt x="910" y="11815"/>
                  </a:lnTo>
                  <a:lnTo>
                    <a:pt x="1138" y="11507"/>
                  </a:lnTo>
                  <a:lnTo>
                    <a:pt x="1366" y="11235"/>
                  </a:lnTo>
                  <a:lnTo>
                    <a:pt x="1614" y="10963"/>
                  </a:lnTo>
                  <a:lnTo>
                    <a:pt x="1862" y="10709"/>
                  </a:lnTo>
                  <a:lnTo>
                    <a:pt x="2441" y="10238"/>
                  </a:lnTo>
                  <a:lnTo>
                    <a:pt x="2752" y="10039"/>
                  </a:lnTo>
                  <a:lnTo>
                    <a:pt x="3083" y="9821"/>
                  </a:lnTo>
                  <a:lnTo>
                    <a:pt x="3434" y="9622"/>
                  </a:lnTo>
                  <a:lnTo>
                    <a:pt x="3786" y="9459"/>
                  </a:lnTo>
                  <a:lnTo>
                    <a:pt x="4179" y="9296"/>
                  </a:lnTo>
                  <a:lnTo>
                    <a:pt x="4552" y="9151"/>
                  </a:lnTo>
                  <a:lnTo>
                    <a:pt x="4966" y="9006"/>
                  </a:lnTo>
                  <a:lnTo>
                    <a:pt x="5379" y="8897"/>
                  </a:lnTo>
                  <a:lnTo>
                    <a:pt x="6248" y="8680"/>
                  </a:lnTo>
                  <a:lnTo>
                    <a:pt x="6703" y="8589"/>
                  </a:lnTo>
                  <a:lnTo>
                    <a:pt x="7159" y="8517"/>
                  </a:lnTo>
                  <a:lnTo>
                    <a:pt x="7655" y="8462"/>
                  </a:lnTo>
                  <a:lnTo>
                    <a:pt x="8131" y="8408"/>
                  </a:lnTo>
                  <a:lnTo>
                    <a:pt x="8628" y="8390"/>
                  </a:lnTo>
                  <a:lnTo>
                    <a:pt x="9662" y="8354"/>
                  </a:lnTo>
                  <a:lnTo>
                    <a:pt x="10697" y="8372"/>
                  </a:lnTo>
                  <a:lnTo>
                    <a:pt x="11648" y="8408"/>
                  </a:lnTo>
                  <a:lnTo>
                    <a:pt x="12538" y="8499"/>
                  </a:lnTo>
                  <a:lnTo>
                    <a:pt x="13345" y="8607"/>
                  </a:lnTo>
                  <a:lnTo>
                    <a:pt x="14110" y="8716"/>
                  </a:lnTo>
                  <a:lnTo>
                    <a:pt x="14834" y="8879"/>
                  </a:lnTo>
                  <a:lnTo>
                    <a:pt x="15538" y="9042"/>
                  </a:lnTo>
                  <a:lnTo>
                    <a:pt x="16241" y="9223"/>
                  </a:lnTo>
                  <a:lnTo>
                    <a:pt x="16241" y="8716"/>
                  </a:lnTo>
                  <a:lnTo>
                    <a:pt x="16200" y="8172"/>
                  </a:lnTo>
                  <a:lnTo>
                    <a:pt x="16138" y="7701"/>
                  </a:lnTo>
                  <a:lnTo>
                    <a:pt x="16034" y="7230"/>
                  </a:lnTo>
                  <a:lnTo>
                    <a:pt x="15869" y="6795"/>
                  </a:lnTo>
                  <a:lnTo>
                    <a:pt x="15641" y="6397"/>
                  </a:lnTo>
                  <a:lnTo>
                    <a:pt x="15393" y="6034"/>
                  </a:lnTo>
                  <a:lnTo>
                    <a:pt x="15083" y="5708"/>
                  </a:lnTo>
                  <a:lnTo>
                    <a:pt x="14731" y="5400"/>
                  </a:lnTo>
                  <a:lnTo>
                    <a:pt x="14338" y="5128"/>
                  </a:lnTo>
                  <a:lnTo>
                    <a:pt x="13883" y="4911"/>
                  </a:lnTo>
                  <a:lnTo>
                    <a:pt x="13428" y="4711"/>
                  </a:lnTo>
                  <a:lnTo>
                    <a:pt x="12890" y="4548"/>
                  </a:lnTo>
                  <a:lnTo>
                    <a:pt x="12331" y="4403"/>
                  </a:lnTo>
                  <a:lnTo>
                    <a:pt x="11710" y="4331"/>
                  </a:lnTo>
                  <a:lnTo>
                    <a:pt x="11069" y="4277"/>
                  </a:lnTo>
                  <a:lnTo>
                    <a:pt x="10386" y="4258"/>
                  </a:lnTo>
                  <a:lnTo>
                    <a:pt x="9414" y="4277"/>
                  </a:lnTo>
                  <a:lnTo>
                    <a:pt x="8503" y="4349"/>
                  </a:lnTo>
                  <a:lnTo>
                    <a:pt x="7634" y="4458"/>
                  </a:lnTo>
                  <a:lnTo>
                    <a:pt x="6786" y="4603"/>
                  </a:lnTo>
                  <a:lnTo>
                    <a:pt x="5979" y="4802"/>
                  </a:lnTo>
                  <a:lnTo>
                    <a:pt x="5172" y="5019"/>
                  </a:lnTo>
                  <a:lnTo>
                    <a:pt x="4366" y="5255"/>
                  </a:lnTo>
                  <a:lnTo>
                    <a:pt x="3579" y="5563"/>
                  </a:lnTo>
                  <a:lnTo>
                    <a:pt x="2069" y="1721"/>
                  </a:lnTo>
                  <a:lnTo>
                    <a:pt x="3062" y="1359"/>
                  </a:lnTo>
                  <a:lnTo>
                    <a:pt x="4055" y="1015"/>
                  </a:lnTo>
                  <a:lnTo>
                    <a:pt x="5090" y="707"/>
                  </a:lnTo>
                  <a:lnTo>
                    <a:pt x="5607" y="580"/>
                  </a:lnTo>
                  <a:lnTo>
                    <a:pt x="6145" y="471"/>
                  </a:lnTo>
                  <a:lnTo>
                    <a:pt x="7262" y="254"/>
                  </a:lnTo>
                  <a:lnTo>
                    <a:pt x="7862" y="199"/>
                  </a:lnTo>
                  <a:lnTo>
                    <a:pt x="8483" y="109"/>
                  </a:lnTo>
                  <a:lnTo>
                    <a:pt x="9103" y="54"/>
                  </a:lnTo>
                  <a:lnTo>
                    <a:pt x="9766" y="18"/>
                  </a:lnTo>
                  <a:lnTo>
                    <a:pt x="10428" y="0"/>
                  </a:lnTo>
                  <a:lnTo>
                    <a:pt x="11793" y="0"/>
                  </a:lnTo>
                  <a:lnTo>
                    <a:pt x="12434" y="18"/>
                  </a:lnTo>
                  <a:lnTo>
                    <a:pt x="13014" y="54"/>
                  </a:lnTo>
                  <a:lnTo>
                    <a:pt x="13614" y="127"/>
                  </a:lnTo>
                  <a:lnTo>
                    <a:pt x="14193" y="217"/>
                  </a:lnTo>
                  <a:lnTo>
                    <a:pt x="14731" y="326"/>
                  </a:lnTo>
                  <a:lnTo>
                    <a:pt x="15248" y="453"/>
                  </a:lnTo>
                  <a:lnTo>
                    <a:pt x="15745" y="580"/>
                  </a:lnTo>
                  <a:lnTo>
                    <a:pt x="16241" y="725"/>
                  </a:lnTo>
                  <a:lnTo>
                    <a:pt x="16676" y="906"/>
                  </a:lnTo>
                  <a:lnTo>
                    <a:pt x="17545" y="1287"/>
                  </a:lnTo>
                  <a:lnTo>
                    <a:pt x="17938" y="1540"/>
                  </a:lnTo>
                  <a:lnTo>
                    <a:pt x="18310" y="1776"/>
                  </a:lnTo>
                  <a:lnTo>
                    <a:pt x="18683" y="2030"/>
                  </a:lnTo>
                  <a:lnTo>
                    <a:pt x="18993" y="2283"/>
                  </a:lnTo>
                  <a:lnTo>
                    <a:pt x="19324" y="2591"/>
                  </a:lnTo>
                  <a:lnTo>
                    <a:pt x="19614" y="2899"/>
                  </a:lnTo>
                  <a:lnTo>
                    <a:pt x="19883" y="3226"/>
                  </a:lnTo>
                  <a:lnTo>
                    <a:pt x="20379" y="3914"/>
                  </a:lnTo>
                  <a:lnTo>
                    <a:pt x="20607" y="4277"/>
                  </a:lnTo>
                  <a:lnTo>
                    <a:pt x="20772" y="4675"/>
                  </a:lnTo>
                  <a:lnTo>
                    <a:pt x="20959" y="5056"/>
                  </a:lnTo>
                  <a:lnTo>
                    <a:pt x="21103" y="5472"/>
                  </a:lnTo>
                  <a:lnTo>
                    <a:pt x="21248" y="5907"/>
                  </a:lnTo>
                  <a:lnTo>
                    <a:pt x="21455" y="6813"/>
                  </a:lnTo>
                  <a:lnTo>
                    <a:pt x="21517" y="7285"/>
                  </a:lnTo>
                  <a:lnTo>
                    <a:pt x="21579" y="7774"/>
                  </a:lnTo>
                  <a:lnTo>
                    <a:pt x="21600" y="8281"/>
                  </a:lnTo>
                  <a:lnTo>
                    <a:pt x="21600" y="21147"/>
                  </a:lnTo>
                  <a:lnTo>
                    <a:pt x="16179" y="21147"/>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2" name="Shape 122"/>
            <p:cNvSpPr/>
            <p:nvPr/>
          </p:nvSpPr>
          <p:spPr>
            <a:xfrm>
              <a:off x="491542" y="66955"/>
              <a:ext cx="171574" cy="193141"/>
            </a:xfrm>
            <a:custGeom>
              <a:avLst/>
              <a:gdLst/>
              <a:ahLst/>
              <a:cxnLst>
                <a:cxn ang="0">
                  <a:pos x="wd2" y="hd2"/>
                </a:cxn>
                <a:cxn ang="5400000">
                  <a:pos x="wd2" y="hd2"/>
                </a:cxn>
                <a:cxn ang="10800000">
                  <a:pos x="wd2" y="hd2"/>
                </a:cxn>
                <a:cxn ang="16200000">
                  <a:pos x="wd2" y="hd2"/>
                </a:cxn>
              </a:cxnLst>
              <a:rect l="0" t="0" r="r" b="b"/>
              <a:pathLst>
                <a:path w="21600" h="21600" extrusionOk="0">
                  <a:moveTo>
                    <a:pt x="12068" y="21600"/>
                  </a:moveTo>
                  <a:lnTo>
                    <a:pt x="11398" y="21600"/>
                  </a:lnTo>
                  <a:lnTo>
                    <a:pt x="10770" y="21564"/>
                  </a:lnTo>
                  <a:lnTo>
                    <a:pt x="10181" y="21492"/>
                  </a:lnTo>
                  <a:lnTo>
                    <a:pt x="9553" y="21384"/>
                  </a:lnTo>
                  <a:lnTo>
                    <a:pt x="8965" y="21276"/>
                  </a:lnTo>
                  <a:lnTo>
                    <a:pt x="8376" y="21132"/>
                  </a:lnTo>
                  <a:lnTo>
                    <a:pt x="7808" y="20952"/>
                  </a:lnTo>
                  <a:lnTo>
                    <a:pt x="7241" y="20754"/>
                  </a:lnTo>
                  <a:lnTo>
                    <a:pt x="6713" y="20538"/>
                  </a:lnTo>
                  <a:lnTo>
                    <a:pt x="6206" y="20304"/>
                  </a:lnTo>
                  <a:lnTo>
                    <a:pt x="5699" y="20052"/>
                  </a:lnTo>
                  <a:lnTo>
                    <a:pt x="4726" y="19476"/>
                  </a:lnTo>
                  <a:lnTo>
                    <a:pt x="4279" y="19152"/>
                  </a:lnTo>
                  <a:lnTo>
                    <a:pt x="3854" y="18810"/>
                  </a:lnTo>
                  <a:lnTo>
                    <a:pt x="3448" y="18468"/>
                  </a:lnTo>
                  <a:lnTo>
                    <a:pt x="3022" y="18072"/>
                  </a:lnTo>
                  <a:lnTo>
                    <a:pt x="2657" y="17694"/>
                  </a:lnTo>
                  <a:lnTo>
                    <a:pt x="2332" y="17280"/>
                  </a:lnTo>
                  <a:lnTo>
                    <a:pt x="1988" y="16866"/>
                  </a:lnTo>
                  <a:lnTo>
                    <a:pt x="1704" y="16416"/>
                  </a:lnTo>
                  <a:lnTo>
                    <a:pt x="1399" y="15966"/>
                  </a:lnTo>
                  <a:lnTo>
                    <a:pt x="1136" y="15516"/>
                  </a:lnTo>
                  <a:lnTo>
                    <a:pt x="913" y="15048"/>
                  </a:lnTo>
                  <a:lnTo>
                    <a:pt x="710" y="14544"/>
                  </a:lnTo>
                  <a:lnTo>
                    <a:pt x="507" y="14058"/>
                  </a:lnTo>
                  <a:lnTo>
                    <a:pt x="365" y="13536"/>
                  </a:lnTo>
                  <a:lnTo>
                    <a:pt x="243" y="13014"/>
                  </a:lnTo>
                  <a:lnTo>
                    <a:pt x="142" y="12492"/>
                  </a:lnTo>
                  <a:lnTo>
                    <a:pt x="81" y="11970"/>
                  </a:lnTo>
                  <a:lnTo>
                    <a:pt x="20" y="11412"/>
                  </a:lnTo>
                  <a:lnTo>
                    <a:pt x="0" y="10872"/>
                  </a:lnTo>
                  <a:lnTo>
                    <a:pt x="20" y="10314"/>
                  </a:lnTo>
                  <a:lnTo>
                    <a:pt x="81" y="9756"/>
                  </a:lnTo>
                  <a:lnTo>
                    <a:pt x="142" y="9216"/>
                  </a:lnTo>
                  <a:lnTo>
                    <a:pt x="243" y="8694"/>
                  </a:lnTo>
                  <a:lnTo>
                    <a:pt x="365" y="8172"/>
                  </a:lnTo>
                  <a:lnTo>
                    <a:pt x="507" y="7668"/>
                  </a:lnTo>
                  <a:lnTo>
                    <a:pt x="710" y="7146"/>
                  </a:lnTo>
                  <a:lnTo>
                    <a:pt x="913" y="6660"/>
                  </a:lnTo>
                  <a:lnTo>
                    <a:pt x="1136" y="6192"/>
                  </a:lnTo>
                  <a:lnTo>
                    <a:pt x="1399" y="5706"/>
                  </a:lnTo>
                  <a:lnTo>
                    <a:pt x="1704" y="5256"/>
                  </a:lnTo>
                  <a:lnTo>
                    <a:pt x="1988" y="4806"/>
                  </a:lnTo>
                  <a:lnTo>
                    <a:pt x="2332" y="4392"/>
                  </a:lnTo>
                  <a:lnTo>
                    <a:pt x="2657" y="3978"/>
                  </a:lnTo>
                  <a:lnTo>
                    <a:pt x="3042" y="3582"/>
                  </a:lnTo>
                  <a:lnTo>
                    <a:pt x="3448" y="3204"/>
                  </a:lnTo>
                  <a:lnTo>
                    <a:pt x="3854" y="2844"/>
                  </a:lnTo>
                  <a:lnTo>
                    <a:pt x="4279" y="2502"/>
                  </a:lnTo>
                  <a:lnTo>
                    <a:pt x="4746" y="2178"/>
                  </a:lnTo>
                  <a:lnTo>
                    <a:pt x="5212" y="1872"/>
                  </a:lnTo>
                  <a:lnTo>
                    <a:pt x="5699" y="1584"/>
                  </a:lnTo>
                  <a:lnTo>
                    <a:pt x="6206" y="1332"/>
                  </a:lnTo>
                  <a:lnTo>
                    <a:pt x="6734" y="1098"/>
                  </a:lnTo>
                  <a:lnTo>
                    <a:pt x="7261" y="846"/>
                  </a:lnTo>
                  <a:lnTo>
                    <a:pt x="8397" y="486"/>
                  </a:lnTo>
                  <a:lnTo>
                    <a:pt x="8985" y="342"/>
                  </a:lnTo>
                  <a:lnTo>
                    <a:pt x="9593" y="216"/>
                  </a:lnTo>
                  <a:lnTo>
                    <a:pt x="10202" y="126"/>
                  </a:lnTo>
                  <a:lnTo>
                    <a:pt x="10830" y="54"/>
                  </a:lnTo>
                  <a:lnTo>
                    <a:pt x="11459" y="18"/>
                  </a:lnTo>
                  <a:lnTo>
                    <a:pt x="12108" y="0"/>
                  </a:lnTo>
                  <a:lnTo>
                    <a:pt x="12919" y="18"/>
                  </a:lnTo>
                  <a:lnTo>
                    <a:pt x="13690" y="54"/>
                  </a:lnTo>
                  <a:lnTo>
                    <a:pt x="14420" y="144"/>
                  </a:lnTo>
                  <a:lnTo>
                    <a:pt x="15110" y="252"/>
                  </a:lnTo>
                  <a:lnTo>
                    <a:pt x="15799" y="396"/>
                  </a:lnTo>
                  <a:lnTo>
                    <a:pt x="16428" y="576"/>
                  </a:lnTo>
                  <a:lnTo>
                    <a:pt x="17037" y="774"/>
                  </a:lnTo>
                  <a:lnTo>
                    <a:pt x="17605" y="990"/>
                  </a:lnTo>
                  <a:lnTo>
                    <a:pt x="18172" y="1242"/>
                  </a:lnTo>
                  <a:lnTo>
                    <a:pt x="18700" y="1494"/>
                  </a:lnTo>
                  <a:lnTo>
                    <a:pt x="19207" y="1800"/>
                  </a:lnTo>
                  <a:lnTo>
                    <a:pt x="19694" y="2124"/>
                  </a:lnTo>
                  <a:lnTo>
                    <a:pt x="20160" y="2448"/>
                  </a:lnTo>
                  <a:lnTo>
                    <a:pt x="20586" y="2808"/>
                  </a:lnTo>
                  <a:lnTo>
                    <a:pt x="21032" y="3168"/>
                  </a:lnTo>
                  <a:lnTo>
                    <a:pt x="21438" y="3564"/>
                  </a:lnTo>
                  <a:lnTo>
                    <a:pt x="18112" y="6750"/>
                  </a:lnTo>
                  <a:lnTo>
                    <a:pt x="17179" y="5922"/>
                  </a:lnTo>
                  <a:lnTo>
                    <a:pt x="16854" y="5688"/>
                  </a:lnTo>
                  <a:lnTo>
                    <a:pt x="16509" y="5454"/>
                  </a:lnTo>
                  <a:lnTo>
                    <a:pt x="16185" y="5238"/>
                  </a:lnTo>
                  <a:lnTo>
                    <a:pt x="15840" y="5040"/>
                  </a:lnTo>
                  <a:lnTo>
                    <a:pt x="15475" y="4878"/>
                  </a:lnTo>
                  <a:lnTo>
                    <a:pt x="15110" y="4698"/>
                  </a:lnTo>
                  <a:lnTo>
                    <a:pt x="14339" y="4446"/>
                  </a:lnTo>
                  <a:lnTo>
                    <a:pt x="13893" y="4338"/>
                  </a:lnTo>
                  <a:lnTo>
                    <a:pt x="13487" y="4248"/>
                  </a:lnTo>
                  <a:lnTo>
                    <a:pt x="13021" y="4194"/>
                  </a:lnTo>
                  <a:lnTo>
                    <a:pt x="12554" y="4158"/>
                  </a:lnTo>
                  <a:lnTo>
                    <a:pt x="12068" y="4140"/>
                  </a:lnTo>
                  <a:lnTo>
                    <a:pt x="11703" y="4158"/>
                  </a:lnTo>
                  <a:lnTo>
                    <a:pt x="11337" y="4194"/>
                  </a:lnTo>
                  <a:lnTo>
                    <a:pt x="10993" y="4230"/>
                  </a:lnTo>
                  <a:lnTo>
                    <a:pt x="10648" y="4302"/>
                  </a:lnTo>
                  <a:lnTo>
                    <a:pt x="10323" y="4356"/>
                  </a:lnTo>
                  <a:lnTo>
                    <a:pt x="9999" y="4446"/>
                  </a:lnTo>
                  <a:lnTo>
                    <a:pt x="9695" y="4554"/>
                  </a:lnTo>
                  <a:lnTo>
                    <a:pt x="9370" y="4680"/>
                  </a:lnTo>
                  <a:lnTo>
                    <a:pt x="9086" y="4806"/>
                  </a:lnTo>
                  <a:lnTo>
                    <a:pt x="8782" y="4968"/>
                  </a:lnTo>
                  <a:lnTo>
                    <a:pt x="8498" y="5112"/>
                  </a:lnTo>
                  <a:lnTo>
                    <a:pt x="8234" y="5274"/>
                  </a:lnTo>
                  <a:lnTo>
                    <a:pt x="7971" y="5472"/>
                  </a:lnTo>
                  <a:lnTo>
                    <a:pt x="7727" y="5670"/>
                  </a:lnTo>
                  <a:lnTo>
                    <a:pt x="7241" y="6102"/>
                  </a:lnTo>
                  <a:lnTo>
                    <a:pt x="7017" y="6336"/>
                  </a:lnTo>
                  <a:lnTo>
                    <a:pt x="6835" y="6570"/>
                  </a:lnTo>
                  <a:lnTo>
                    <a:pt x="6632" y="6804"/>
                  </a:lnTo>
                  <a:lnTo>
                    <a:pt x="6450" y="7092"/>
                  </a:lnTo>
                  <a:lnTo>
                    <a:pt x="6267" y="7344"/>
                  </a:lnTo>
                  <a:lnTo>
                    <a:pt x="6125" y="7632"/>
                  </a:lnTo>
                  <a:lnTo>
                    <a:pt x="5983" y="7902"/>
                  </a:lnTo>
                  <a:lnTo>
                    <a:pt x="5841" y="8208"/>
                  </a:lnTo>
                  <a:lnTo>
                    <a:pt x="5740" y="8514"/>
                  </a:lnTo>
                  <a:lnTo>
                    <a:pt x="5638" y="8802"/>
                  </a:lnTo>
                  <a:lnTo>
                    <a:pt x="5537" y="9126"/>
                  </a:lnTo>
                  <a:lnTo>
                    <a:pt x="5415" y="9774"/>
                  </a:lnTo>
                  <a:lnTo>
                    <a:pt x="5375" y="10098"/>
                  </a:lnTo>
                  <a:lnTo>
                    <a:pt x="5354" y="10440"/>
                  </a:lnTo>
                  <a:lnTo>
                    <a:pt x="5354" y="11124"/>
                  </a:lnTo>
                  <a:lnTo>
                    <a:pt x="5375" y="11466"/>
                  </a:lnTo>
                  <a:lnTo>
                    <a:pt x="5415" y="11826"/>
                  </a:lnTo>
                  <a:lnTo>
                    <a:pt x="5476" y="12132"/>
                  </a:lnTo>
                  <a:lnTo>
                    <a:pt x="5537" y="12456"/>
                  </a:lnTo>
                  <a:lnTo>
                    <a:pt x="5638" y="12780"/>
                  </a:lnTo>
                  <a:lnTo>
                    <a:pt x="5740" y="13086"/>
                  </a:lnTo>
                  <a:lnTo>
                    <a:pt x="5861" y="13410"/>
                  </a:lnTo>
                  <a:lnTo>
                    <a:pt x="5983" y="13716"/>
                  </a:lnTo>
                  <a:lnTo>
                    <a:pt x="6125" y="13986"/>
                  </a:lnTo>
                  <a:lnTo>
                    <a:pt x="6287" y="14274"/>
                  </a:lnTo>
                  <a:lnTo>
                    <a:pt x="6652" y="14814"/>
                  </a:lnTo>
                  <a:lnTo>
                    <a:pt x="6855" y="15066"/>
                  </a:lnTo>
                  <a:lnTo>
                    <a:pt x="7078" y="15300"/>
                  </a:lnTo>
                  <a:lnTo>
                    <a:pt x="7281" y="15534"/>
                  </a:lnTo>
                  <a:lnTo>
                    <a:pt x="7768" y="15966"/>
                  </a:lnTo>
                  <a:lnTo>
                    <a:pt x="8032" y="16164"/>
                  </a:lnTo>
                  <a:lnTo>
                    <a:pt x="8315" y="16362"/>
                  </a:lnTo>
                  <a:lnTo>
                    <a:pt x="8599" y="16524"/>
                  </a:lnTo>
                  <a:lnTo>
                    <a:pt x="8883" y="16668"/>
                  </a:lnTo>
                  <a:lnTo>
                    <a:pt x="9188" y="16830"/>
                  </a:lnTo>
                  <a:lnTo>
                    <a:pt x="9492" y="16956"/>
                  </a:lnTo>
                  <a:lnTo>
                    <a:pt x="9837" y="17082"/>
                  </a:lnTo>
                  <a:lnTo>
                    <a:pt x="10141" y="17190"/>
                  </a:lnTo>
                  <a:lnTo>
                    <a:pt x="10486" y="17280"/>
                  </a:lnTo>
                  <a:lnTo>
                    <a:pt x="10851" y="17352"/>
                  </a:lnTo>
                  <a:lnTo>
                    <a:pt x="11216" y="17406"/>
                  </a:lnTo>
                  <a:lnTo>
                    <a:pt x="11946" y="17478"/>
                  </a:lnTo>
                  <a:lnTo>
                    <a:pt x="12331" y="17496"/>
                  </a:lnTo>
                  <a:lnTo>
                    <a:pt x="12798" y="17478"/>
                  </a:lnTo>
                  <a:lnTo>
                    <a:pt x="13244" y="17424"/>
                  </a:lnTo>
                  <a:lnTo>
                    <a:pt x="13690" y="17388"/>
                  </a:lnTo>
                  <a:lnTo>
                    <a:pt x="14096" y="17298"/>
                  </a:lnTo>
                  <a:lnTo>
                    <a:pt x="14501" y="17190"/>
                  </a:lnTo>
                  <a:lnTo>
                    <a:pt x="14887" y="17064"/>
                  </a:lnTo>
                  <a:lnTo>
                    <a:pt x="15292" y="16938"/>
                  </a:lnTo>
                  <a:lnTo>
                    <a:pt x="15678" y="16758"/>
                  </a:lnTo>
                  <a:lnTo>
                    <a:pt x="16043" y="16596"/>
                  </a:lnTo>
                  <a:lnTo>
                    <a:pt x="16388" y="16398"/>
                  </a:lnTo>
                  <a:lnTo>
                    <a:pt x="16732" y="16182"/>
                  </a:lnTo>
                  <a:lnTo>
                    <a:pt x="17422" y="15714"/>
                  </a:lnTo>
                  <a:lnTo>
                    <a:pt x="17746" y="15444"/>
                  </a:lnTo>
                  <a:lnTo>
                    <a:pt x="18375" y="14886"/>
                  </a:lnTo>
                  <a:lnTo>
                    <a:pt x="21600" y="17730"/>
                  </a:lnTo>
                  <a:lnTo>
                    <a:pt x="21174" y="18144"/>
                  </a:lnTo>
                  <a:lnTo>
                    <a:pt x="20282" y="18936"/>
                  </a:lnTo>
                  <a:lnTo>
                    <a:pt x="19795" y="19296"/>
                  </a:lnTo>
                  <a:lnTo>
                    <a:pt x="18781" y="19944"/>
                  </a:lnTo>
                  <a:lnTo>
                    <a:pt x="18233" y="20250"/>
                  </a:lnTo>
                  <a:lnTo>
                    <a:pt x="17686" y="20520"/>
                  </a:lnTo>
                  <a:lnTo>
                    <a:pt x="17097" y="20754"/>
                  </a:lnTo>
                  <a:lnTo>
                    <a:pt x="16469" y="20970"/>
                  </a:lnTo>
                  <a:lnTo>
                    <a:pt x="15840" y="21168"/>
                  </a:lnTo>
                  <a:lnTo>
                    <a:pt x="15171" y="21312"/>
                  </a:lnTo>
                  <a:lnTo>
                    <a:pt x="14441" y="21456"/>
                  </a:lnTo>
                  <a:lnTo>
                    <a:pt x="13690" y="21528"/>
                  </a:lnTo>
                  <a:lnTo>
                    <a:pt x="12879" y="21582"/>
                  </a:lnTo>
                  <a:lnTo>
                    <a:pt x="12068" y="21600"/>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3" name="Shape 123"/>
            <p:cNvSpPr/>
            <p:nvPr/>
          </p:nvSpPr>
          <p:spPr>
            <a:xfrm>
              <a:off x="684360" y="0"/>
              <a:ext cx="173183" cy="2559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77" y="21600"/>
                  </a:lnTo>
                  <a:lnTo>
                    <a:pt x="8532" y="14848"/>
                  </a:lnTo>
                  <a:lnTo>
                    <a:pt x="5300" y="17131"/>
                  </a:lnTo>
                  <a:lnTo>
                    <a:pt x="5300" y="21600"/>
                  </a:lnTo>
                  <a:lnTo>
                    <a:pt x="0" y="21600"/>
                  </a:lnTo>
                  <a:lnTo>
                    <a:pt x="0" y="0"/>
                  </a:lnTo>
                  <a:lnTo>
                    <a:pt x="5300" y="0"/>
                  </a:lnTo>
                  <a:lnTo>
                    <a:pt x="5300" y="12906"/>
                  </a:lnTo>
                  <a:lnTo>
                    <a:pt x="14875" y="5977"/>
                  </a:lnTo>
                  <a:lnTo>
                    <a:pt x="21319" y="5977"/>
                  </a:lnTo>
                  <a:lnTo>
                    <a:pt x="12125" y="12335"/>
                  </a:lnTo>
                  <a:lnTo>
                    <a:pt x="21600" y="21600"/>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4" name="Shape 124"/>
            <p:cNvSpPr/>
            <p:nvPr/>
          </p:nvSpPr>
          <p:spPr>
            <a:xfrm>
              <a:off x="880397" y="0"/>
              <a:ext cx="191854" cy="259775"/>
            </a:xfrm>
            <a:custGeom>
              <a:avLst/>
              <a:gdLst/>
              <a:ahLst/>
              <a:cxnLst>
                <a:cxn ang="0">
                  <a:pos x="wd2" y="hd2"/>
                </a:cxn>
                <a:cxn ang="5400000">
                  <a:pos x="wd2" y="hd2"/>
                </a:cxn>
                <a:cxn ang="10800000">
                  <a:pos x="wd2" y="hd2"/>
                </a:cxn>
                <a:cxn ang="16200000">
                  <a:pos x="wd2" y="hd2"/>
                </a:cxn>
              </a:cxnLst>
              <a:rect l="0" t="0" r="r" b="b"/>
              <a:pathLst>
                <a:path w="21600" h="21600" extrusionOk="0">
                  <a:moveTo>
                    <a:pt x="10773" y="8613"/>
                  </a:moveTo>
                  <a:lnTo>
                    <a:pt x="10156" y="8640"/>
                  </a:lnTo>
                  <a:lnTo>
                    <a:pt x="9848" y="8680"/>
                  </a:lnTo>
                  <a:lnTo>
                    <a:pt x="9576" y="8707"/>
                  </a:lnTo>
                  <a:lnTo>
                    <a:pt x="9268" y="8760"/>
                  </a:lnTo>
                  <a:lnTo>
                    <a:pt x="8995" y="8814"/>
                  </a:lnTo>
                  <a:lnTo>
                    <a:pt x="8705" y="8881"/>
                  </a:lnTo>
                  <a:lnTo>
                    <a:pt x="8451" y="8974"/>
                  </a:lnTo>
                  <a:lnTo>
                    <a:pt x="8161" y="9055"/>
                  </a:lnTo>
                  <a:lnTo>
                    <a:pt x="7907" y="9175"/>
                  </a:lnTo>
                  <a:lnTo>
                    <a:pt x="7399" y="9389"/>
                  </a:lnTo>
                  <a:lnTo>
                    <a:pt x="7164" y="9523"/>
                  </a:lnTo>
                  <a:lnTo>
                    <a:pt x="6928" y="9670"/>
                  </a:lnTo>
                  <a:lnTo>
                    <a:pt x="6710" y="9804"/>
                  </a:lnTo>
                  <a:lnTo>
                    <a:pt x="6493" y="9964"/>
                  </a:lnTo>
                  <a:lnTo>
                    <a:pt x="6275" y="10138"/>
                  </a:lnTo>
                  <a:lnTo>
                    <a:pt x="6112" y="10298"/>
                  </a:lnTo>
                  <a:lnTo>
                    <a:pt x="5912" y="10499"/>
                  </a:lnTo>
                  <a:lnTo>
                    <a:pt x="5731" y="10686"/>
                  </a:lnTo>
                  <a:lnTo>
                    <a:pt x="5586" y="10874"/>
                  </a:lnTo>
                  <a:lnTo>
                    <a:pt x="5441" y="11088"/>
                  </a:lnTo>
                  <a:lnTo>
                    <a:pt x="5278" y="11315"/>
                  </a:lnTo>
                  <a:lnTo>
                    <a:pt x="5151" y="11529"/>
                  </a:lnTo>
                  <a:lnTo>
                    <a:pt x="5042" y="11756"/>
                  </a:lnTo>
                  <a:lnTo>
                    <a:pt x="4951" y="11997"/>
                  </a:lnTo>
                  <a:lnTo>
                    <a:pt x="4879" y="12251"/>
                  </a:lnTo>
                  <a:lnTo>
                    <a:pt x="4788" y="12492"/>
                  </a:lnTo>
                  <a:lnTo>
                    <a:pt x="4752" y="12759"/>
                  </a:lnTo>
                  <a:lnTo>
                    <a:pt x="4697" y="13013"/>
                  </a:lnTo>
                  <a:lnTo>
                    <a:pt x="4661" y="13575"/>
                  </a:lnTo>
                  <a:lnTo>
                    <a:pt x="4679" y="13856"/>
                  </a:lnTo>
                  <a:lnTo>
                    <a:pt x="4697" y="14124"/>
                  </a:lnTo>
                  <a:lnTo>
                    <a:pt x="4752" y="14391"/>
                  </a:lnTo>
                  <a:lnTo>
                    <a:pt x="4788" y="14645"/>
                  </a:lnTo>
                  <a:lnTo>
                    <a:pt x="4879" y="14899"/>
                  </a:lnTo>
                  <a:lnTo>
                    <a:pt x="4951" y="15140"/>
                  </a:lnTo>
                  <a:lnTo>
                    <a:pt x="5042" y="15381"/>
                  </a:lnTo>
                  <a:lnTo>
                    <a:pt x="5151" y="15608"/>
                  </a:lnTo>
                  <a:lnTo>
                    <a:pt x="5278" y="15836"/>
                  </a:lnTo>
                  <a:lnTo>
                    <a:pt x="5441" y="16050"/>
                  </a:lnTo>
                  <a:lnTo>
                    <a:pt x="5586" y="16264"/>
                  </a:lnTo>
                  <a:lnTo>
                    <a:pt x="5731" y="16451"/>
                  </a:lnTo>
                  <a:lnTo>
                    <a:pt x="5912" y="16651"/>
                  </a:lnTo>
                  <a:lnTo>
                    <a:pt x="6112" y="16839"/>
                  </a:lnTo>
                  <a:lnTo>
                    <a:pt x="6275" y="17013"/>
                  </a:lnTo>
                  <a:lnTo>
                    <a:pt x="6710" y="17333"/>
                  </a:lnTo>
                  <a:lnTo>
                    <a:pt x="6928" y="17481"/>
                  </a:lnTo>
                  <a:lnTo>
                    <a:pt x="7399" y="17748"/>
                  </a:lnTo>
                  <a:lnTo>
                    <a:pt x="7653" y="17882"/>
                  </a:lnTo>
                  <a:lnTo>
                    <a:pt x="7907" y="17989"/>
                  </a:lnTo>
                  <a:lnTo>
                    <a:pt x="8161" y="18082"/>
                  </a:lnTo>
                  <a:lnTo>
                    <a:pt x="8451" y="18176"/>
                  </a:lnTo>
                  <a:lnTo>
                    <a:pt x="8705" y="18256"/>
                  </a:lnTo>
                  <a:lnTo>
                    <a:pt x="8995" y="18323"/>
                  </a:lnTo>
                  <a:lnTo>
                    <a:pt x="9268" y="18390"/>
                  </a:lnTo>
                  <a:lnTo>
                    <a:pt x="9576" y="18430"/>
                  </a:lnTo>
                  <a:lnTo>
                    <a:pt x="9848" y="18484"/>
                  </a:lnTo>
                  <a:lnTo>
                    <a:pt x="10773" y="18524"/>
                  </a:lnTo>
                  <a:lnTo>
                    <a:pt x="11063" y="18524"/>
                  </a:lnTo>
                  <a:lnTo>
                    <a:pt x="11371" y="18497"/>
                  </a:lnTo>
                  <a:lnTo>
                    <a:pt x="11661" y="18484"/>
                  </a:lnTo>
                  <a:lnTo>
                    <a:pt x="11952" y="18430"/>
                  </a:lnTo>
                  <a:lnTo>
                    <a:pt x="12242" y="18390"/>
                  </a:lnTo>
                  <a:lnTo>
                    <a:pt x="12514" y="18337"/>
                  </a:lnTo>
                  <a:lnTo>
                    <a:pt x="12804" y="18256"/>
                  </a:lnTo>
                  <a:lnTo>
                    <a:pt x="13058" y="18176"/>
                  </a:lnTo>
                  <a:lnTo>
                    <a:pt x="13348" y="18096"/>
                  </a:lnTo>
                  <a:lnTo>
                    <a:pt x="13602" y="18002"/>
                  </a:lnTo>
                  <a:lnTo>
                    <a:pt x="13838" y="17895"/>
                  </a:lnTo>
                  <a:lnTo>
                    <a:pt x="14074" y="17761"/>
                  </a:lnTo>
                  <a:lnTo>
                    <a:pt x="14309" y="17641"/>
                  </a:lnTo>
                  <a:lnTo>
                    <a:pt x="14527" y="17507"/>
                  </a:lnTo>
                  <a:lnTo>
                    <a:pt x="14745" y="17347"/>
                  </a:lnTo>
                  <a:lnTo>
                    <a:pt x="14962" y="17200"/>
                  </a:lnTo>
                  <a:lnTo>
                    <a:pt x="15361" y="16852"/>
                  </a:lnTo>
                  <a:lnTo>
                    <a:pt x="15524" y="16678"/>
                  </a:lnTo>
                  <a:lnTo>
                    <a:pt x="15706" y="16491"/>
                  </a:lnTo>
                  <a:lnTo>
                    <a:pt x="15851" y="16290"/>
                  </a:lnTo>
                  <a:lnTo>
                    <a:pt x="16014" y="16090"/>
                  </a:lnTo>
                  <a:lnTo>
                    <a:pt x="16141" y="15862"/>
                  </a:lnTo>
                  <a:lnTo>
                    <a:pt x="16250" y="15635"/>
                  </a:lnTo>
                  <a:lnTo>
                    <a:pt x="16359" y="15421"/>
                  </a:lnTo>
                  <a:lnTo>
                    <a:pt x="16468" y="15180"/>
                  </a:lnTo>
                  <a:lnTo>
                    <a:pt x="16522" y="14926"/>
                  </a:lnTo>
                  <a:lnTo>
                    <a:pt x="16594" y="14659"/>
                  </a:lnTo>
                  <a:lnTo>
                    <a:pt x="16649" y="14404"/>
                  </a:lnTo>
                  <a:lnTo>
                    <a:pt x="16703" y="14137"/>
                  </a:lnTo>
                  <a:lnTo>
                    <a:pt x="16721" y="13869"/>
                  </a:lnTo>
                  <a:lnTo>
                    <a:pt x="16721" y="13294"/>
                  </a:lnTo>
                  <a:lnTo>
                    <a:pt x="16703" y="13013"/>
                  </a:lnTo>
                  <a:lnTo>
                    <a:pt x="16649" y="12746"/>
                  </a:lnTo>
                  <a:lnTo>
                    <a:pt x="16594" y="12492"/>
                  </a:lnTo>
                  <a:lnTo>
                    <a:pt x="16522" y="12238"/>
                  </a:lnTo>
                  <a:lnTo>
                    <a:pt x="16431" y="11997"/>
                  </a:lnTo>
                  <a:lnTo>
                    <a:pt x="16359" y="11756"/>
                  </a:lnTo>
                  <a:lnTo>
                    <a:pt x="16250" y="11516"/>
                  </a:lnTo>
                  <a:lnTo>
                    <a:pt x="16123" y="11288"/>
                  </a:lnTo>
                  <a:lnTo>
                    <a:pt x="15978" y="11088"/>
                  </a:lnTo>
                  <a:lnTo>
                    <a:pt x="15851" y="10874"/>
                  </a:lnTo>
                  <a:lnTo>
                    <a:pt x="15688" y="10673"/>
                  </a:lnTo>
                  <a:lnTo>
                    <a:pt x="15524" y="10486"/>
                  </a:lnTo>
                  <a:lnTo>
                    <a:pt x="15343" y="10298"/>
                  </a:lnTo>
                  <a:lnTo>
                    <a:pt x="15162" y="10125"/>
                  </a:lnTo>
                  <a:lnTo>
                    <a:pt x="14944" y="9964"/>
                  </a:lnTo>
                  <a:lnTo>
                    <a:pt x="14745" y="9804"/>
                  </a:lnTo>
                  <a:lnTo>
                    <a:pt x="14527" y="9643"/>
                  </a:lnTo>
                  <a:lnTo>
                    <a:pt x="14291" y="9523"/>
                  </a:lnTo>
                  <a:lnTo>
                    <a:pt x="14055" y="9389"/>
                  </a:lnTo>
                  <a:lnTo>
                    <a:pt x="13584" y="9148"/>
                  </a:lnTo>
                  <a:lnTo>
                    <a:pt x="13312" y="9055"/>
                  </a:lnTo>
                  <a:lnTo>
                    <a:pt x="13058" y="8961"/>
                  </a:lnTo>
                  <a:lnTo>
                    <a:pt x="12786" y="8881"/>
                  </a:lnTo>
                  <a:lnTo>
                    <a:pt x="12514" y="8814"/>
                  </a:lnTo>
                  <a:lnTo>
                    <a:pt x="12242" y="8760"/>
                  </a:lnTo>
                  <a:lnTo>
                    <a:pt x="11934" y="8707"/>
                  </a:lnTo>
                  <a:lnTo>
                    <a:pt x="11661" y="8680"/>
                  </a:lnTo>
                  <a:lnTo>
                    <a:pt x="11353" y="8640"/>
                  </a:lnTo>
                  <a:lnTo>
                    <a:pt x="10773" y="8613"/>
                  </a:lnTo>
                  <a:close/>
                  <a:moveTo>
                    <a:pt x="11861" y="21600"/>
                  </a:moveTo>
                  <a:lnTo>
                    <a:pt x="11244" y="21587"/>
                  </a:lnTo>
                  <a:lnTo>
                    <a:pt x="10628" y="21533"/>
                  </a:lnTo>
                  <a:lnTo>
                    <a:pt x="10047" y="21466"/>
                  </a:lnTo>
                  <a:lnTo>
                    <a:pt x="9503" y="21373"/>
                  </a:lnTo>
                  <a:lnTo>
                    <a:pt x="8995" y="21252"/>
                  </a:lnTo>
                  <a:lnTo>
                    <a:pt x="8488" y="21105"/>
                  </a:lnTo>
                  <a:lnTo>
                    <a:pt x="8034" y="20945"/>
                  </a:lnTo>
                  <a:lnTo>
                    <a:pt x="7581" y="20771"/>
                  </a:lnTo>
                  <a:lnTo>
                    <a:pt x="7164" y="20570"/>
                  </a:lnTo>
                  <a:lnTo>
                    <a:pt x="6765" y="20370"/>
                  </a:lnTo>
                  <a:lnTo>
                    <a:pt x="6384" y="20142"/>
                  </a:lnTo>
                  <a:lnTo>
                    <a:pt x="6021" y="19901"/>
                  </a:lnTo>
                  <a:lnTo>
                    <a:pt x="5695" y="19661"/>
                  </a:lnTo>
                  <a:lnTo>
                    <a:pt x="5368" y="19407"/>
                  </a:lnTo>
                  <a:lnTo>
                    <a:pt x="5060" y="19139"/>
                  </a:lnTo>
                  <a:lnTo>
                    <a:pt x="4788" y="18885"/>
                  </a:lnTo>
                  <a:lnTo>
                    <a:pt x="4788" y="21266"/>
                  </a:lnTo>
                  <a:lnTo>
                    <a:pt x="0" y="21266"/>
                  </a:lnTo>
                  <a:lnTo>
                    <a:pt x="0" y="0"/>
                  </a:lnTo>
                  <a:lnTo>
                    <a:pt x="4788" y="0"/>
                  </a:lnTo>
                  <a:lnTo>
                    <a:pt x="4788" y="8453"/>
                  </a:lnTo>
                  <a:lnTo>
                    <a:pt x="5096" y="8145"/>
                  </a:lnTo>
                  <a:lnTo>
                    <a:pt x="5386" y="7864"/>
                  </a:lnTo>
                  <a:lnTo>
                    <a:pt x="5713" y="7583"/>
                  </a:lnTo>
                  <a:lnTo>
                    <a:pt x="6057" y="7316"/>
                  </a:lnTo>
                  <a:lnTo>
                    <a:pt x="6438" y="7062"/>
                  </a:lnTo>
                  <a:lnTo>
                    <a:pt x="6819" y="6821"/>
                  </a:lnTo>
                  <a:lnTo>
                    <a:pt x="7218" y="6594"/>
                  </a:lnTo>
                  <a:lnTo>
                    <a:pt x="7653" y="6406"/>
                  </a:lnTo>
                  <a:lnTo>
                    <a:pt x="8071" y="6219"/>
                  </a:lnTo>
                  <a:lnTo>
                    <a:pt x="8560" y="6059"/>
                  </a:lnTo>
                  <a:lnTo>
                    <a:pt x="9032" y="5912"/>
                  </a:lnTo>
                  <a:lnTo>
                    <a:pt x="9558" y="5778"/>
                  </a:lnTo>
                  <a:lnTo>
                    <a:pt x="10102" y="5684"/>
                  </a:lnTo>
                  <a:lnTo>
                    <a:pt x="10664" y="5617"/>
                  </a:lnTo>
                  <a:lnTo>
                    <a:pt x="11244" y="5577"/>
                  </a:lnTo>
                  <a:lnTo>
                    <a:pt x="11861" y="5564"/>
                  </a:lnTo>
                  <a:lnTo>
                    <a:pt x="12332" y="5577"/>
                  </a:lnTo>
                  <a:lnTo>
                    <a:pt x="12786" y="5591"/>
                  </a:lnTo>
                  <a:lnTo>
                    <a:pt x="13239" y="5644"/>
                  </a:lnTo>
                  <a:lnTo>
                    <a:pt x="13693" y="5684"/>
                  </a:lnTo>
                  <a:lnTo>
                    <a:pt x="14146" y="5764"/>
                  </a:lnTo>
                  <a:lnTo>
                    <a:pt x="14599" y="5858"/>
                  </a:lnTo>
                  <a:lnTo>
                    <a:pt x="15035" y="5978"/>
                  </a:lnTo>
                  <a:lnTo>
                    <a:pt x="15470" y="6085"/>
                  </a:lnTo>
                  <a:lnTo>
                    <a:pt x="15905" y="6233"/>
                  </a:lnTo>
                  <a:lnTo>
                    <a:pt x="16304" y="6393"/>
                  </a:lnTo>
                  <a:lnTo>
                    <a:pt x="16721" y="6554"/>
                  </a:lnTo>
                  <a:lnTo>
                    <a:pt x="17102" y="6741"/>
                  </a:lnTo>
                  <a:lnTo>
                    <a:pt x="17501" y="6955"/>
                  </a:lnTo>
                  <a:lnTo>
                    <a:pt x="17864" y="7155"/>
                  </a:lnTo>
                  <a:lnTo>
                    <a:pt x="18245" y="7396"/>
                  </a:lnTo>
                  <a:lnTo>
                    <a:pt x="18589" y="7637"/>
                  </a:lnTo>
                  <a:lnTo>
                    <a:pt x="18916" y="7904"/>
                  </a:lnTo>
                  <a:lnTo>
                    <a:pt x="19242" y="8185"/>
                  </a:lnTo>
                  <a:lnTo>
                    <a:pt x="19532" y="8480"/>
                  </a:lnTo>
                  <a:lnTo>
                    <a:pt x="19823" y="8787"/>
                  </a:lnTo>
                  <a:lnTo>
                    <a:pt x="20077" y="9108"/>
                  </a:lnTo>
                  <a:lnTo>
                    <a:pt x="20312" y="9442"/>
                  </a:lnTo>
                  <a:lnTo>
                    <a:pt x="20548" y="9790"/>
                  </a:lnTo>
                  <a:lnTo>
                    <a:pt x="20947" y="10539"/>
                  </a:lnTo>
                  <a:lnTo>
                    <a:pt x="21110" y="10927"/>
                  </a:lnTo>
                  <a:lnTo>
                    <a:pt x="21255" y="11342"/>
                  </a:lnTo>
                  <a:lnTo>
                    <a:pt x="21382" y="11756"/>
                  </a:lnTo>
                  <a:lnTo>
                    <a:pt x="21473" y="12184"/>
                  </a:lnTo>
                  <a:lnTo>
                    <a:pt x="21527" y="12639"/>
                  </a:lnTo>
                  <a:lnTo>
                    <a:pt x="21564" y="13094"/>
                  </a:lnTo>
                  <a:lnTo>
                    <a:pt x="21600" y="13575"/>
                  </a:lnTo>
                  <a:lnTo>
                    <a:pt x="21564" y="14043"/>
                  </a:lnTo>
                  <a:lnTo>
                    <a:pt x="21527" y="14498"/>
                  </a:lnTo>
                  <a:lnTo>
                    <a:pt x="21473" y="14953"/>
                  </a:lnTo>
                  <a:lnTo>
                    <a:pt x="21382" y="15394"/>
                  </a:lnTo>
                  <a:lnTo>
                    <a:pt x="21255" y="15809"/>
                  </a:lnTo>
                  <a:lnTo>
                    <a:pt x="21110" y="16210"/>
                  </a:lnTo>
                  <a:lnTo>
                    <a:pt x="20947" y="16611"/>
                  </a:lnTo>
                  <a:lnTo>
                    <a:pt x="20766" y="16999"/>
                  </a:lnTo>
                  <a:lnTo>
                    <a:pt x="20330" y="17695"/>
                  </a:lnTo>
                  <a:lnTo>
                    <a:pt x="20077" y="18029"/>
                  </a:lnTo>
                  <a:lnTo>
                    <a:pt x="19823" y="18377"/>
                  </a:lnTo>
                  <a:lnTo>
                    <a:pt x="19242" y="18965"/>
                  </a:lnTo>
                  <a:lnTo>
                    <a:pt x="18934" y="19246"/>
                  </a:lnTo>
                  <a:lnTo>
                    <a:pt x="18245" y="19754"/>
                  </a:lnTo>
                  <a:lnTo>
                    <a:pt x="17882" y="19982"/>
                  </a:lnTo>
                  <a:lnTo>
                    <a:pt x="17501" y="20209"/>
                  </a:lnTo>
                  <a:lnTo>
                    <a:pt x="17139" y="20396"/>
                  </a:lnTo>
                  <a:lnTo>
                    <a:pt x="16721" y="20597"/>
                  </a:lnTo>
                  <a:lnTo>
                    <a:pt x="16322" y="20771"/>
                  </a:lnTo>
                  <a:lnTo>
                    <a:pt x="15905" y="20931"/>
                  </a:lnTo>
                  <a:lnTo>
                    <a:pt x="15488" y="21052"/>
                  </a:lnTo>
                  <a:lnTo>
                    <a:pt x="15053" y="21185"/>
                  </a:lnTo>
                  <a:lnTo>
                    <a:pt x="14599" y="21292"/>
                  </a:lnTo>
                  <a:lnTo>
                    <a:pt x="14164" y="21373"/>
                  </a:lnTo>
                  <a:lnTo>
                    <a:pt x="13711" y="21453"/>
                  </a:lnTo>
                  <a:lnTo>
                    <a:pt x="13257" y="21520"/>
                  </a:lnTo>
                  <a:lnTo>
                    <a:pt x="12804" y="21547"/>
                  </a:lnTo>
                  <a:lnTo>
                    <a:pt x="12332" y="21587"/>
                  </a:lnTo>
                  <a:lnTo>
                    <a:pt x="11861" y="21600"/>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5" name="Shape 125"/>
            <p:cNvSpPr/>
            <p:nvPr/>
          </p:nvSpPr>
          <p:spPr>
            <a:xfrm>
              <a:off x="1088023" y="66955"/>
              <a:ext cx="197326" cy="193141"/>
            </a:xfrm>
            <a:custGeom>
              <a:avLst/>
              <a:gdLst/>
              <a:ahLst/>
              <a:cxnLst>
                <a:cxn ang="0">
                  <a:pos x="wd2" y="hd2"/>
                </a:cxn>
                <a:cxn ang="5400000">
                  <a:pos x="wd2" y="hd2"/>
                </a:cxn>
                <a:cxn ang="10800000">
                  <a:pos x="wd2" y="hd2"/>
                </a:cxn>
                <a:cxn ang="16200000">
                  <a:pos x="wd2" y="hd2"/>
                </a:cxn>
              </a:cxnLst>
              <a:rect l="0" t="0" r="r" b="b"/>
              <a:pathLst>
                <a:path w="21600" h="21600" extrusionOk="0">
                  <a:moveTo>
                    <a:pt x="10730" y="4140"/>
                  </a:moveTo>
                  <a:lnTo>
                    <a:pt x="10395" y="4158"/>
                  </a:lnTo>
                  <a:lnTo>
                    <a:pt x="10042" y="4194"/>
                  </a:lnTo>
                  <a:lnTo>
                    <a:pt x="9708" y="4230"/>
                  </a:lnTo>
                  <a:lnTo>
                    <a:pt x="9391" y="4302"/>
                  </a:lnTo>
                  <a:lnTo>
                    <a:pt x="9091" y="4356"/>
                  </a:lnTo>
                  <a:lnTo>
                    <a:pt x="8792" y="4446"/>
                  </a:lnTo>
                  <a:lnTo>
                    <a:pt x="8492" y="4554"/>
                  </a:lnTo>
                  <a:lnTo>
                    <a:pt x="8192" y="4680"/>
                  </a:lnTo>
                  <a:lnTo>
                    <a:pt x="7928" y="4806"/>
                  </a:lnTo>
                  <a:lnTo>
                    <a:pt x="7682" y="4968"/>
                  </a:lnTo>
                  <a:lnTo>
                    <a:pt x="7417" y="5112"/>
                  </a:lnTo>
                  <a:lnTo>
                    <a:pt x="7171" y="5274"/>
                  </a:lnTo>
                  <a:lnTo>
                    <a:pt x="6713" y="5670"/>
                  </a:lnTo>
                  <a:lnTo>
                    <a:pt x="6290" y="6102"/>
                  </a:lnTo>
                  <a:lnTo>
                    <a:pt x="5902" y="6570"/>
                  </a:lnTo>
                  <a:lnTo>
                    <a:pt x="5744" y="6804"/>
                  </a:lnTo>
                  <a:lnTo>
                    <a:pt x="5567" y="7092"/>
                  </a:lnTo>
                  <a:lnTo>
                    <a:pt x="5426" y="7344"/>
                  </a:lnTo>
                  <a:lnTo>
                    <a:pt x="5303" y="7632"/>
                  </a:lnTo>
                  <a:lnTo>
                    <a:pt x="5162" y="7902"/>
                  </a:lnTo>
                  <a:lnTo>
                    <a:pt x="4951" y="8514"/>
                  </a:lnTo>
                  <a:lnTo>
                    <a:pt x="4880" y="8802"/>
                  </a:lnTo>
                  <a:lnTo>
                    <a:pt x="4792" y="9126"/>
                  </a:lnTo>
                  <a:lnTo>
                    <a:pt x="4722" y="9450"/>
                  </a:lnTo>
                  <a:lnTo>
                    <a:pt x="4686" y="9774"/>
                  </a:lnTo>
                  <a:lnTo>
                    <a:pt x="4669" y="10098"/>
                  </a:lnTo>
                  <a:lnTo>
                    <a:pt x="4651" y="10440"/>
                  </a:lnTo>
                  <a:lnTo>
                    <a:pt x="4616" y="10782"/>
                  </a:lnTo>
                  <a:lnTo>
                    <a:pt x="4651" y="11124"/>
                  </a:lnTo>
                  <a:lnTo>
                    <a:pt x="4669" y="11466"/>
                  </a:lnTo>
                  <a:lnTo>
                    <a:pt x="4686" y="11790"/>
                  </a:lnTo>
                  <a:lnTo>
                    <a:pt x="4757" y="12114"/>
                  </a:lnTo>
                  <a:lnTo>
                    <a:pt x="4810" y="12438"/>
                  </a:lnTo>
                  <a:lnTo>
                    <a:pt x="4986" y="13086"/>
                  </a:lnTo>
                  <a:lnTo>
                    <a:pt x="5092" y="13392"/>
                  </a:lnTo>
                  <a:lnTo>
                    <a:pt x="5338" y="13968"/>
                  </a:lnTo>
                  <a:lnTo>
                    <a:pt x="5479" y="14256"/>
                  </a:lnTo>
                  <a:lnTo>
                    <a:pt x="5638" y="14526"/>
                  </a:lnTo>
                  <a:lnTo>
                    <a:pt x="5796" y="14778"/>
                  </a:lnTo>
                  <a:lnTo>
                    <a:pt x="5973" y="15048"/>
                  </a:lnTo>
                  <a:lnTo>
                    <a:pt x="6360" y="15516"/>
                  </a:lnTo>
                  <a:lnTo>
                    <a:pt x="6783" y="15948"/>
                  </a:lnTo>
                  <a:lnTo>
                    <a:pt x="7012" y="16164"/>
                  </a:lnTo>
                  <a:lnTo>
                    <a:pt x="7276" y="16326"/>
                  </a:lnTo>
                  <a:lnTo>
                    <a:pt x="7505" y="16506"/>
                  </a:lnTo>
                  <a:lnTo>
                    <a:pt x="7770" y="16668"/>
                  </a:lnTo>
                  <a:lnTo>
                    <a:pt x="8052" y="16830"/>
                  </a:lnTo>
                  <a:lnTo>
                    <a:pt x="8333" y="16956"/>
                  </a:lnTo>
                  <a:lnTo>
                    <a:pt x="8598" y="17082"/>
                  </a:lnTo>
                  <a:lnTo>
                    <a:pt x="8897" y="17190"/>
                  </a:lnTo>
                  <a:lnTo>
                    <a:pt x="9197" y="17280"/>
                  </a:lnTo>
                  <a:lnTo>
                    <a:pt x="9496" y="17352"/>
                  </a:lnTo>
                  <a:lnTo>
                    <a:pt x="9813" y="17406"/>
                  </a:lnTo>
                  <a:lnTo>
                    <a:pt x="10131" y="17442"/>
                  </a:lnTo>
                  <a:lnTo>
                    <a:pt x="10465" y="17478"/>
                  </a:lnTo>
                  <a:lnTo>
                    <a:pt x="10800" y="17496"/>
                  </a:lnTo>
                  <a:lnTo>
                    <a:pt x="11170" y="17478"/>
                  </a:lnTo>
                  <a:lnTo>
                    <a:pt x="11839" y="17406"/>
                  </a:lnTo>
                  <a:lnTo>
                    <a:pt x="12157" y="17352"/>
                  </a:lnTo>
                  <a:lnTo>
                    <a:pt x="12474" y="17280"/>
                  </a:lnTo>
                  <a:lnTo>
                    <a:pt x="12773" y="17190"/>
                  </a:lnTo>
                  <a:lnTo>
                    <a:pt x="13055" y="17082"/>
                  </a:lnTo>
                  <a:lnTo>
                    <a:pt x="13355" y="16956"/>
                  </a:lnTo>
                  <a:lnTo>
                    <a:pt x="13637" y="16830"/>
                  </a:lnTo>
                  <a:lnTo>
                    <a:pt x="13901" y="16668"/>
                  </a:lnTo>
                  <a:lnTo>
                    <a:pt x="14147" y="16524"/>
                  </a:lnTo>
                  <a:lnTo>
                    <a:pt x="14412" y="16362"/>
                  </a:lnTo>
                  <a:lnTo>
                    <a:pt x="14870" y="15966"/>
                  </a:lnTo>
                  <a:lnTo>
                    <a:pt x="15293" y="15534"/>
                  </a:lnTo>
                  <a:lnTo>
                    <a:pt x="15486" y="15318"/>
                  </a:lnTo>
                  <a:lnTo>
                    <a:pt x="15663" y="15066"/>
                  </a:lnTo>
                  <a:lnTo>
                    <a:pt x="15839" y="14832"/>
                  </a:lnTo>
                  <a:lnTo>
                    <a:pt x="16156" y="14292"/>
                  </a:lnTo>
                  <a:lnTo>
                    <a:pt x="16279" y="14004"/>
                  </a:lnTo>
                  <a:lnTo>
                    <a:pt x="16403" y="13734"/>
                  </a:lnTo>
                  <a:lnTo>
                    <a:pt x="16526" y="13428"/>
                  </a:lnTo>
                  <a:lnTo>
                    <a:pt x="16614" y="13122"/>
                  </a:lnTo>
                  <a:lnTo>
                    <a:pt x="16702" y="12834"/>
                  </a:lnTo>
                  <a:lnTo>
                    <a:pt x="16790" y="12510"/>
                  </a:lnTo>
                  <a:lnTo>
                    <a:pt x="16896" y="11862"/>
                  </a:lnTo>
                  <a:lnTo>
                    <a:pt x="16931" y="11538"/>
                  </a:lnTo>
                  <a:lnTo>
                    <a:pt x="16949" y="11196"/>
                  </a:lnTo>
                  <a:lnTo>
                    <a:pt x="16949" y="10530"/>
                  </a:lnTo>
                  <a:lnTo>
                    <a:pt x="16931" y="10188"/>
                  </a:lnTo>
                  <a:lnTo>
                    <a:pt x="16896" y="9846"/>
                  </a:lnTo>
                  <a:lnTo>
                    <a:pt x="16755" y="9198"/>
                  </a:lnTo>
                  <a:lnTo>
                    <a:pt x="16702" y="8874"/>
                  </a:lnTo>
                  <a:lnTo>
                    <a:pt x="16596" y="8568"/>
                  </a:lnTo>
                  <a:lnTo>
                    <a:pt x="16491" y="8244"/>
                  </a:lnTo>
                  <a:lnTo>
                    <a:pt x="16385" y="7974"/>
                  </a:lnTo>
                  <a:lnTo>
                    <a:pt x="16244" y="7668"/>
                  </a:lnTo>
                  <a:lnTo>
                    <a:pt x="16103" y="7398"/>
                  </a:lnTo>
                  <a:lnTo>
                    <a:pt x="15945" y="7110"/>
                  </a:lnTo>
                  <a:lnTo>
                    <a:pt x="15768" y="6858"/>
                  </a:lnTo>
                  <a:lnTo>
                    <a:pt x="15610" y="6588"/>
                  </a:lnTo>
                  <a:lnTo>
                    <a:pt x="15416" y="6354"/>
                  </a:lnTo>
                  <a:lnTo>
                    <a:pt x="15205" y="6120"/>
                  </a:lnTo>
                  <a:lnTo>
                    <a:pt x="14782" y="5688"/>
                  </a:lnTo>
                  <a:lnTo>
                    <a:pt x="14553" y="5490"/>
                  </a:lnTo>
                  <a:lnTo>
                    <a:pt x="14306" y="5310"/>
                  </a:lnTo>
                  <a:lnTo>
                    <a:pt x="14042" y="5130"/>
                  </a:lnTo>
                  <a:lnTo>
                    <a:pt x="13795" y="4968"/>
                  </a:lnTo>
                  <a:lnTo>
                    <a:pt x="13531" y="4806"/>
                  </a:lnTo>
                  <a:lnTo>
                    <a:pt x="13249" y="4680"/>
                  </a:lnTo>
                  <a:lnTo>
                    <a:pt x="12949" y="4554"/>
                  </a:lnTo>
                  <a:lnTo>
                    <a:pt x="12668" y="4446"/>
                  </a:lnTo>
                  <a:lnTo>
                    <a:pt x="12368" y="4356"/>
                  </a:lnTo>
                  <a:lnTo>
                    <a:pt x="12051" y="4302"/>
                  </a:lnTo>
                  <a:lnTo>
                    <a:pt x="11734" y="4230"/>
                  </a:lnTo>
                  <a:lnTo>
                    <a:pt x="11399" y="4194"/>
                  </a:lnTo>
                  <a:lnTo>
                    <a:pt x="11082" y="4158"/>
                  </a:lnTo>
                  <a:lnTo>
                    <a:pt x="10730" y="4140"/>
                  </a:lnTo>
                  <a:close/>
                  <a:moveTo>
                    <a:pt x="10730" y="21600"/>
                  </a:moveTo>
                  <a:lnTo>
                    <a:pt x="10148" y="21600"/>
                  </a:lnTo>
                  <a:lnTo>
                    <a:pt x="9584" y="21564"/>
                  </a:lnTo>
                  <a:lnTo>
                    <a:pt x="9038" y="21492"/>
                  </a:lnTo>
                  <a:lnTo>
                    <a:pt x="8492" y="21384"/>
                  </a:lnTo>
                  <a:lnTo>
                    <a:pt x="7963" y="21276"/>
                  </a:lnTo>
                  <a:lnTo>
                    <a:pt x="7435" y="21132"/>
                  </a:lnTo>
                  <a:lnTo>
                    <a:pt x="6942" y="20952"/>
                  </a:lnTo>
                  <a:lnTo>
                    <a:pt x="6448" y="20754"/>
                  </a:lnTo>
                  <a:lnTo>
                    <a:pt x="5973" y="20538"/>
                  </a:lnTo>
                  <a:lnTo>
                    <a:pt x="5515" y="20304"/>
                  </a:lnTo>
                  <a:lnTo>
                    <a:pt x="5039" y="20052"/>
                  </a:lnTo>
                  <a:lnTo>
                    <a:pt x="4193" y="19476"/>
                  </a:lnTo>
                  <a:lnTo>
                    <a:pt x="3806" y="19152"/>
                  </a:lnTo>
                  <a:lnTo>
                    <a:pt x="3400" y="18810"/>
                  </a:lnTo>
                  <a:lnTo>
                    <a:pt x="3048" y="18468"/>
                  </a:lnTo>
                  <a:lnTo>
                    <a:pt x="2678" y="18072"/>
                  </a:lnTo>
                  <a:lnTo>
                    <a:pt x="2343" y="17694"/>
                  </a:lnTo>
                  <a:lnTo>
                    <a:pt x="2061" y="17280"/>
                  </a:lnTo>
                  <a:lnTo>
                    <a:pt x="1762" y="16866"/>
                  </a:lnTo>
                  <a:lnTo>
                    <a:pt x="1480" y="16416"/>
                  </a:lnTo>
                  <a:lnTo>
                    <a:pt x="1233" y="15966"/>
                  </a:lnTo>
                  <a:lnTo>
                    <a:pt x="1004" y="15516"/>
                  </a:lnTo>
                  <a:lnTo>
                    <a:pt x="793" y="15048"/>
                  </a:lnTo>
                  <a:lnTo>
                    <a:pt x="599" y="14544"/>
                  </a:lnTo>
                  <a:lnTo>
                    <a:pt x="458" y="14058"/>
                  </a:lnTo>
                  <a:lnTo>
                    <a:pt x="176" y="13014"/>
                  </a:lnTo>
                  <a:lnTo>
                    <a:pt x="35" y="11970"/>
                  </a:lnTo>
                  <a:lnTo>
                    <a:pt x="0" y="11412"/>
                  </a:lnTo>
                  <a:lnTo>
                    <a:pt x="0" y="10314"/>
                  </a:lnTo>
                  <a:lnTo>
                    <a:pt x="35" y="9756"/>
                  </a:lnTo>
                  <a:lnTo>
                    <a:pt x="106" y="9216"/>
                  </a:lnTo>
                  <a:lnTo>
                    <a:pt x="211" y="8676"/>
                  </a:lnTo>
                  <a:lnTo>
                    <a:pt x="317" y="8172"/>
                  </a:lnTo>
                  <a:lnTo>
                    <a:pt x="599" y="7128"/>
                  </a:lnTo>
                  <a:lnTo>
                    <a:pt x="793" y="6660"/>
                  </a:lnTo>
                  <a:lnTo>
                    <a:pt x="1004" y="6156"/>
                  </a:lnTo>
                  <a:lnTo>
                    <a:pt x="1233" y="5688"/>
                  </a:lnTo>
                  <a:lnTo>
                    <a:pt x="1480" y="5238"/>
                  </a:lnTo>
                  <a:lnTo>
                    <a:pt x="1762" y="4806"/>
                  </a:lnTo>
                  <a:lnTo>
                    <a:pt x="2061" y="4374"/>
                  </a:lnTo>
                  <a:lnTo>
                    <a:pt x="2378" y="3978"/>
                  </a:lnTo>
                  <a:lnTo>
                    <a:pt x="2713" y="3564"/>
                  </a:lnTo>
                  <a:lnTo>
                    <a:pt x="3436" y="2826"/>
                  </a:lnTo>
                  <a:lnTo>
                    <a:pt x="3823" y="2484"/>
                  </a:lnTo>
                  <a:lnTo>
                    <a:pt x="4228" y="2160"/>
                  </a:lnTo>
                  <a:lnTo>
                    <a:pt x="4651" y="1872"/>
                  </a:lnTo>
                  <a:lnTo>
                    <a:pt x="5092" y="1584"/>
                  </a:lnTo>
                  <a:lnTo>
                    <a:pt x="5550" y="1314"/>
                  </a:lnTo>
                  <a:lnTo>
                    <a:pt x="6008" y="1062"/>
                  </a:lnTo>
                  <a:lnTo>
                    <a:pt x="6501" y="846"/>
                  </a:lnTo>
                  <a:lnTo>
                    <a:pt x="6994" y="666"/>
                  </a:lnTo>
                  <a:lnTo>
                    <a:pt x="7505" y="486"/>
                  </a:lnTo>
                  <a:lnTo>
                    <a:pt x="8034" y="342"/>
                  </a:lnTo>
                  <a:lnTo>
                    <a:pt x="8562" y="216"/>
                  </a:lnTo>
                  <a:lnTo>
                    <a:pt x="9109" y="126"/>
                  </a:lnTo>
                  <a:lnTo>
                    <a:pt x="9672" y="54"/>
                  </a:lnTo>
                  <a:lnTo>
                    <a:pt x="10236" y="18"/>
                  </a:lnTo>
                  <a:lnTo>
                    <a:pt x="10800" y="0"/>
                  </a:lnTo>
                  <a:lnTo>
                    <a:pt x="11399" y="18"/>
                  </a:lnTo>
                  <a:lnTo>
                    <a:pt x="11963" y="54"/>
                  </a:lnTo>
                  <a:lnTo>
                    <a:pt x="12509" y="126"/>
                  </a:lnTo>
                  <a:lnTo>
                    <a:pt x="13055" y="216"/>
                  </a:lnTo>
                  <a:lnTo>
                    <a:pt x="13584" y="342"/>
                  </a:lnTo>
                  <a:lnTo>
                    <a:pt x="14112" y="486"/>
                  </a:lnTo>
                  <a:lnTo>
                    <a:pt x="14623" y="630"/>
                  </a:lnTo>
                  <a:lnTo>
                    <a:pt x="15116" y="828"/>
                  </a:lnTo>
                  <a:lnTo>
                    <a:pt x="15610" y="1044"/>
                  </a:lnTo>
                  <a:lnTo>
                    <a:pt x="16068" y="1314"/>
                  </a:lnTo>
                  <a:lnTo>
                    <a:pt x="16508" y="1566"/>
                  </a:lnTo>
                  <a:lnTo>
                    <a:pt x="16949" y="1836"/>
                  </a:lnTo>
                  <a:lnTo>
                    <a:pt x="17372" y="2142"/>
                  </a:lnTo>
                  <a:lnTo>
                    <a:pt x="17777" y="2466"/>
                  </a:lnTo>
                  <a:lnTo>
                    <a:pt x="18164" y="2790"/>
                  </a:lnTo>
                  <a:lnTo>
                    <a:pt x="18534" y="3150"/>
                  </a:lnTo>
                  <a:lnTo>
                    <a:pt x="18887" y="3528"/>
                  </a:lnTo>
                  <a:lnTo>
                    <a:pt x="19222" y="3924"/>
                  </a:lnTo>
                  <a:lnTo>
                    <a:pt x="19539" y="4320"/>
                  </a:lnTo>
                  <a:lnTo>
                    <a:pt x="19821" y="4752"/>
                  </a:lnTo>
                  <a:lnTo>
                    <a:pt x="20085" y="5202"/>
                  </a:lnTo>
                  <a:lnTo>
                    <a:pt x="20578" y="6102"/>
                  </a:lnTo>
                  <a:lnTo>
                    <a:pt x="20790" y="6570"/>
                  </a:lnTo>
                  <a:lnTo>
                    <a:pt x="20966" y="7074"/>
                  </a:lnTo>
                  <a:lnTo>
                    <a:pt x="21142" y="7560"/>
                  </a:lnTo>
                  <a:lnTo>
                    <a:pt x="21265" y="8082"/>
                  </a:lnTo>
                  <a:lnTo>
                    <a:pt x="21389" y="8622"/>
                  </a:lnTo>
                  <a:lnTo>
                    <a:pt x="21477" y="9126"/>
                  </a:lnTo>
                  <a:lnTo>
                    <a:pt x="21547" y="9666"/>
                  </a:lnTo>
                  <a:lnTo>
                    <a:pt x="21582" y="10224"/>
                  </a:lnTo>
                  <a:lnTo>
                    <a:pt x="21600" y="10782"/>
                  </a:lnTo>
                  <a:lnTo>
                    <a:pt x="21582" y="11322"/>
                  </a:lnTo>
                  <a:lnTo>
                    <a:pt x="21547" y="11880"/>
                  </a:lnTo>
                  <a:lnTo>
                    <a:pt x="21477" y="12420"/>
                  </a:lnTo>
                  <a:lnTo>
                    <a:pt x="21389" y="12960"/>
                  </a:lnTo>
                  <a:lnTo>
                    <a:pt x="21265" y="13482"/>
                  </a:lnTo>
                  <a:lnTo>
                    <a:pt x="21142" y="13986"/>
                  </a:lnTo>
                  <a:lnTo>
                    <a:pt x="20966" y="14490"/>
                  </a:lnTo>
                  <a:lnTo>
                    <a:pt x="20790" y="14976"/>
                  </a:lnTo>
                  <a:lnTo>
                    <a:pt x="20578" y="15444"/>
                  </a:lnTo>
                  <a:lnTo>
                    <a:pt x="20331" y="15930"/>
                  </a:lnTo>
                  <a:lnTo>
                    <a:pt x="20085" y="16380"/>
                  </a:lnTo>
                  <a:lnTo>
                    <a:pt x="19821" y="16812"/>
                  </a:lnTo>
                  <a:lnTo>
                    <a:pt x="19521" y="17244"/>
                  </a:lnTo>
                  <a:lnTo>
                    <a:pt x="19204" y="17640"/>
                  </a:lnTo>
                  <a:lnTo>
                    <a:pt x="18869" y="18036"/>
                  </a:lnTo>
                  <a:lnTo>
                    <a:pt x="18517" y="18414"/>
                  </a:lnTo>
                  <a:lnTo>
                    <a:pt x="18129" y="18792"/>
                  </a:lnTo>
                  <a:lnTo>
                    <a:pt x="17759" y="19098"/>
                  </a:lnTo>
                  <a:lnTo>
                    <a:pt x="17354" y="19458"/>
                  </a:lnTo>
                  <a:lnTo>
                    <a:pt x="16914" y="19746"/>
                  </a:lnTo>
                  <a:lnTo>
                    <a:pt x="16491" y="20034"/>
                  </a:lnTo>
                  <a:lnTo>
                    <a:pt x="16033" y="20286"/>
                  </a:lnTo>
                  <a:lnTo>
                    <a:pt x="15557" y="20520"/>
                  </a:lnTo>
                  <a:lnTo>
                    <a:pt x="15081" y="20736"/>
                  </a:lnTo>
                  <a:lnTo>
                    <a:pt x="14570" y="20934"/>
                  </a:lnTo>
                  <a:lnTo>
                    <a:pt x="14042" y="21114"/>
                  </a:lnTo>
                  <a:lnTo>
                    <a:pt x="13548" y="21258"/>
                  </a:lnTo>
                  <a:lnTo>
                    <a:pt x="13002" y="21384"/>
                  </a:lnTo>
                  <a:lnTo>
                    <a:pt x="12456" y="21474"/>
                  </a:lnTo>
                  <a:lnTo>
                    <a:pt x="11875" y="21564"/>
                  </a:lnTo>
                  <a:lnTo>
                    <a:pt x="11311" y="21600"/>
                  </a:lnTo>
                  <a:lnTo>
                    <a:pt x="10730" y="21600"/>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6" name="Shape 126"/>
            <p:cNvSpPr/>
            <p:nvPr/>
          </p:nvSpPr>
          <p:spPr>
            <a:xfrm>
              <a:off x="1298224" y="67921"/>
              <a:ext cx="168033" cy="191854"/>
            </a:xfrm>
            <a:custGeom>
              <a:avLst/>
              <a:gdLst/>
              <a:ahLst/>
              <a:cxnLst>
                <a:cxn ang="0">
                  <a:pos x="wd2" y="hd2"/>
                </a:cxn>
                <a:cxn ang="5400000">
                  <a:pos x="wd2" y="hd2"/>
                </a:cxn>
                <a:cxn ang="10800000">
                  <a:pos x="wd2" y="hd2"/>
                </a:cxn>
                <a:cxn ang="16200000">
                  <a:pos x="wd2" y="hd2"/>
                </a:cxn>
              </a:cxnLst>
              <a:rect l="0" t="0" r="r" b="b"/>
              <a:pathLst>
                <a:path w="21600" h="21600" extrusionOk="0">
                  <a:moveTo>
                    <a:pt x="16345" y="12304"/>
                  </a:moveTo>
                  <a:lnTo>
                    <a:pt x="15766" y="12141"/>
                  </a:lnTo>
                  <a:lnTo>
                    <a:pt x="15166" y="11978"/>
                  </a:lnTo>
                  <a:lnTo>
                    <a:pt x="14566" y="11833"/>
                  </a:lnTo>
                  <a:lnTo>
                    <a:pt x="13862" y="11706"/>
                  </a:lnTo>
                  <a:lnTo>
                    <a:pt x="13179" y="11615"/>
                  </a:lnTo>
                  <a:lnTo>
                    <a:pt x="12434" y="11525"/>
                  </a:lnTo>
                  <a:lnTo>
                    <a:pt x="11669" y="11489"/>
                  </a:lnTo>
                  <a:lnTo>
                    <a:pt x="10883" y="11470"/>
                  </a:lnTo>
                  <a:lnTo>
                    <a:pt x="10262" y="11489"/>
                  </a:lnTo>
                  <a:lnTo>
                    <a:pt x="9662" y="11525"/>
                  </a:lnTo>
                  <a:lnTo>
                    <a:pt x="9103" y="11597"/>
                  </a:lnTo>
                  <a:lnTo>
                    <a:pt x="8586" y="11706"/>
                  </a:lnTo>
                  <a:lnTo>
                    <a:pt x="8090" y="11833"/>
                  </a:lnTo>
                  <a:lnTo>
                    <a:pt x="7634" y="11978"/>
                  </a:lnTo>
                  <a:lnTo>
                    <a:pt x="7241" y="12159"/>
                  </a:lnTo>
                  <a:lnTo>
                    <a:pt x="6869" y="12358"/>
                  </a:lnTo>
                  <a:lnTo>
                    <a:pt x="6517" y="12594"/>
                  </a:lnTo>
                  <a:lnTo>
                    <a:pt x="6228" y="12830"/>
                  </a:lnTo>
                  <a:lnTo>
                    <a:pt x="5979" y="13119"/>
                  </a:lnTo>
                  <a:lnTo>
                    <a:pt x="5793" y="13409"/>
                  </a:lnTo>
                  <a:lnTo>
                    <a:pt x="5628" y="13736"/>
                  </a:lnTo>
                  <a:lnTo>
                    <a:pt x="5503" y="14080"/>
                  </a:lnTo>
                  <a:lnTo>
                    <a:pt x="5441" y="14460"/>
                  </a:lnTo>
                  <a:lnTo>
                    <a:pt x="5421" y="14841"/>
                  </a:lnTo>
                  <a:lnTo>
                    <a:pt x="5421" y="14913"/>
                  </a:lnTo>
                  <a:lnTo>
                    <a:pt x="5441" y="15276"/>
                  </a:lnTo>
                  <a:lnTo>
                    <a:pt x="5503" y="15602"/>
                  </a:lnTo>
                  <a:lnTo>
                    <a:pt x="5607" y="15928"/>
                  </a:lnTo>
                  <a:lnTo>
                    <a:pt x="5793" y="16236"/>
                  </a:lnTo>
                  <a:lnTo>
                    <a:pt x="5959" y="16508"/>
                  </a:lnTo>
                  <a:lnTo>
                    <a:pt x="6455" y="16979"/>
                  </a:lnTo>
                  <a:lnTo>
                    <a:pt x="6745" y="17179"/>
                  </a:lnTo>
                  <a:lnTo>
                    <a:pt x="7076" y="17378"/>
                  </a:lnTo>
                  <a:lnTo>
                    <a:pt x="7448" y="17523"/>
                  </a:lnTo>
                  <a:lnTo>
                    <a:pt x="7821" y="17686"/>
                  </a:lnTo>
                  <a:lnTo>
                    <a:pt x="8214" y="17795"/>
                  </a:lnTo>
                  <a:lnTo>
                    <a:pt x="8628" y="17867"/>
                  </a:lnTo>
                  <a:lnTo>
                    <a:pt x="9062" y="17940"/>
                  </a:lnTo>
                  <a:lnTo>
                    <a:pt x="9538" y="17976"/>
                  </a:lnTo>
                  <a:lnTo>
                    <a:pt x="10014" y="17976"/>
                  </a:lnTo>
                  <a:lnTo>
                    <a:pt x="10676" y="17958"/>
                  </a:lnTo>
                  <a:lnTo>
                    <a:pt x="11317" y="17921"/>
                  </a:lnTo>
                  <a:lnTo>
                    <a:pt x="11938" y="17813"/>
                  </a:lnTo>
                  <a:lnTo>
                    <a:pt x="12538" y="17686"/>
                  </a:lnTo>
                  <a:lnTo>
                    <a:pt x="13076" y="17505"/>
                  </a:lnTo>
                  <a:lnTo>
                    <a:pt x="13593" y="17287"/>
                  </a:lnTo>
                  <a:lnTo>
                    <a:pt x="14090" y="17052"/>
                  </a:lnTo>
                  <a:lnTo>
                    <a:pt x="14524" y="16762"/>
                  </a:lnTo>
                  <a:lnTo>
                    <a:pt x="14917" y="16472"/>
                  </a:lnTo>
                  <a:lnTo>
                    <a:pt x="15269" y="16146"/>
                  </a:lnTo>
                  <a:lnTo>
                    <a:pt x="15600" y="15783"/>
                  </a:lnTo>
                  <a:lnTo>
                    <a:pt x="15972" y="15185"/>
                  </a:lnTo>
                  <a:lnTo>
                    <a:pt x="16221" y="14533"/>
                  </a:lnTo>
                  <a:lnTo>
                    <a:pt x="16262" y="14315"/>
                  </a:lnTo>
                  <a:lnTo>
                    <a:pt x="16303" y="13844"/>
                  </a:lnTo>
                  <a:lnTo>
                    <a:pt x="16345" y="13609"/>
                  </a:lnTo>
                  <a:lnTo>
                    <a:pt x="16345" y="12304"/>
                  </a:lnTo>
                  <a:close/>
                  <a:moveTo>
                    <a:pt x="16179" y="21147"/>
                  </a:moveTo>
                  <a:lnTo>
                    <a:pt x="16179" y="18592"/>
                  </a:lnTo>
                  <a:lnTo>
                    <a:pt x="15869" y="18900"/>
                  </a:lnTo>
                  <a:lnTo>
                    <a:pt x="15538" y="19190"/>
                  </a:lnTo>
                  <a:lnTo>
                    <a:pt x="15166" y="19498"/>
                  </a:lnTo>
                  <a:lnTo>
                    <a:pt x="14814" y="19770"/>
                  </a:lnTo>
                  <a:lnTo>
                    <a:pt x="14400" y="20042"/>
                  </a:lnTo>
                  <a:lnTo>
                    <a:pt x="13986" y="20277"/>
                  </a:lnTo>
                  <a:lnTo>
                    <a:pt x="13552" y="20513"/>
                  </a:lnTo>
                  <a:lnTo>
                    <a:pt x="13076" y="20730"/>
                  </a:lnTo>
                  <a:lnTo>
                    <a:pt x="12600" y="20911"/>
                  </a:lnTo>
                  <a:lnTo>
                    <a:pt x="12083" y="21074"/>
                  </a:lnTo>
                  <a:lnTo>
                    <a:pt x="11545" y="21238"/>
                  </a:lnTo>
                  <a:lnTo>
                    <a:pt x="10966" y="21364"/>
                  </a:lnTo>
                  <a:lnTo>
                    <a:pt x="10407" y="21437"/>
                  </a:lnTo>
                  <a:lnTo>
                    <a:pt x="9786" y="21528"/>
                  </a:lnTo>
                  <a:lnTo>
                    <a:pt x="9145" y="21582"/>
                  </a:lnTo>
                  <a:lnTo>
                    <a:pt x="8483" y="21600"/>
                  </a:lnTo>
                  <a:lnTo>
                    <a:pt x="8048" y="21582"/>
                  </a:lnTo>
                  <a:lnTo>
                    <a:pt x="7634" y="21546"/>
                  </a:lnTo>
                  <a:lnTo>
                    <a:pt x="7221" y="21528"/>
                  </a:lnTo>
                  <a:lnTo>
                    <a:pt x="6828" y="21491"/>
                  </a:lnTo>
                  <a:lnTo>
                    <a:pt x="6434" y="21419"/>
                  </a:lnTo>
                  <a:lnTo>
                    <a:pt x="6041" y="21364"/>
                  </a:lnTo>
                  <a:lnTo>
                    <a:pt x="5628" y="21274"/>
                  </a:lnTo>
                  <a:lnTo>
                    <a:pt x="5276" y="21165"/>
                  </a:lnTo>
                  <a:lnTo>
                    <a:pt x="4862" y="21056"/>
                  </a:lnTo>
                  <a:lnTo>
                    <a:pt x="4531" y="20930"/>
                  </a:lnTo>
                  <a:lnTo>
                    <a:pt x="4159" y="20803"/>
                  </a:lnTo>
                  <a:lnTo>
                    <a:pt x="3807" y="20640"/>
                  </a:lnTo>
                  <a:lnTo>
                    <a:pt x="3497" y="20495"/>
                  </a:lnTo>
                  <a:lnTo>
                    <a:pt x="2834" y="20132"/>
                  </a:lnTo>
                  <a:lnTo>
                    <a:pt x="2545" y="19933"/>
                  </a:lnTo>
                  <a:lnTo>
                    <a:pt x="2276" y="19734"/>
                  </a:lnTo>
                  <a:lnTo>
                    <a:pt x="2007" y="19498"/>
                  </a:lnTo>
                  <a:lnTo>
                    <a:pt x="1738" y="19281"/>
                  </a:lnTo>
                  <a:lnTo>
                    <a:pt x="1510" y="19027"/>
                  </a:lnTo>
                  <a:lnTo>
                    <a:pt x="1262" y="18755"/>
                  </a:lnTo>
                  <a:lnTo>
                    <a:pt x="1076" y="18501"/>
                  </a:lnTo>
                  <a:lnTo>
                    <a:pt x="869" y="18211"/>
                  </a:lnTo>
                  <a:lnTo>
                    <a:pt x="703" y="17921"/>
                  </a:lnTo>
                  <a:lnTo>
                    <a:pt x="538" y="17613"/>
                  </a:lnTo>
                  <a:lnTo>
                    <a:pt x="393" y="17287"/>
                  </a:lnTo>
                  <a:lnTo>
                    <a:pt x="269" y="16961"/>
                  </a:lnTo>
                  <a:lnTo>
                    <a:pt x="103" y="16272"/>
                  </a:lnTo>
                  <a:lnTo>
                    <a:pt x="62" y="15910"/>
                  </a:lnTo>
                  <a:lnTo>
                    <a:pt x="21" y="15530"/>
                  </a:lnTo>
                  <a:lnTo>
                    <a:pt x="0" y="15149"/>
                  </a:lnTo>
                  <a:lnTo>
                    <a:pt x="0" y="15058"/>
                  </a:lnTo>
                  <a:lnTo>
                    <a:pt x="21" y="14642"/>
                  </a:lnTo>
                  <a:lnTo>
                    <a:pt x="62" y="14261"/>
                  </a:lnTo>
                  <a:lnTo>
                    <a:pt x="103" y="13862"/>
                  </a:lnTo>
                  <a:lnTo>
                    <a:pt x="207" y="13482"/>
                  </a:lnTo>
                  <a:lnTo>
                    <a:pt x="290" y="13138"/>
                  </a:lnTo>
                  <a:lnTo>
                    <a:pt x="414" y="12793"/>
                  </a:lnTo>
                  <a:lnTo>
                    <a:pt x="579" y="12449"/>
                  </a:lnTo>
                  <a:lnTo>
                    <a:pt x="745" y="12123"/>
                  </a:lnTo>
                  <a:lnTo>
                    <a:pt x="910" y="11815"/>
                  </a:lnTo>
                  <a:lnTo>
                    <a:pt x="1138" y="11507"/>
                  </a:lnTo>
                  <a:lnTo>
                    <a:pt x="1366" y="11235"/>
                  </a:lnTo>
                  <a:lnTo>
                    <a:pt x="1614" y="10963"/>
                  </a:lnTo>
                  <a:lnTo>
                    <a:pt x="1862" y="10709"/>
                  </a:lnTo>
                  <a:lnTo>
                    <a:pt x="2441" y="10238"/>
                  </a:lnTo>
                  <a:lnTo>
                    <a:pt x="2752" y="10039"/>
                  </a:lnTo>
                  <a:lnTo>
                    <a:pt x="3083" y="9821"/>
                  </a:lnTo>
                  <a:lnTo>
                    <a:pt x="3434" y="9622"/>
                  </a:lnTo>
                  <a:lnTo>
                    <a:pt x="3786" y="9459"/>
                  </a:lnTo>
                  <a:lnTo>
                    <a:pt x="4179" y="9296"/>
                  </a:lnTo>
                  <a:lnTo>
                    <a:pt x="4552" y="9151"/>
                  </a:lnTo>
                  <a:lnTo>
                    <a:pt x="4966" y="9006"/>
                  </a:lnTo>
                  <a:lnTo>
                    <a:pt x="5400" y="8897"/>
                  </a:lnTo>
                  <a:lnTo>
                    <a:pt x="5814" y="8789"/>
                  </a:lnTo>
                  <a:lnTo>
                    <a:pt x="6248" y="8680"/>
                  </a:lnTo>
                  <a:lnTo>
                    <a:pt x="6703" y="8589"/>
                  </a:lnTo>
                  <a:lnTo>
                    <a:pt x="7159" y="8517"/>
                  </a:lnTo>
                  <a:lnTo>
                    <a:pt x="7634" y="8462"/>
                  </a:lnTo>
                  <a:lnTo>
                    <a:pt x="8131" y="8408"/>
                  </a:lnTo>
                  <a:lnTo>
                    <a:pt x="8628" y="8390"/>
                  </a:lnTo>
                  <a:lnTo>
                    <a:pt x="9662" y="8354"/>
                  </a:lnTo>
                  <a:lnTo>
                    <a:pt x="10697" y="8372"/>
                  </a:lnTo>
                  <a:lnTo>
                    <a:pt x="11648" y="8408"/>
                  </a:lnTo>
                  <a:lnTo>
                    <a:pt x="12538" y="8499"/>
                  </a:lnTo>
                  <a:lnTo>
                    <a:pt x="13345" y="8607"/>
                  </a:lnTo>
                  <a:lnTo>
                    <a:pt x="14110" y="8716"/>
                  </a:lnTo>
                  <a:lnTo>
                    <a:pt x="14834" y="8879"/>
                  </a:lnTo>
                  <a:lnTo>
                    <a:pt x="15538" y="9042"/>
                  </a:lnTo>
                  <a:lnTo>
                    <a:pt x="16241" y="9223"/>
                  </a:lnTo>
                  <a:lnTo>
                    <a:pt x="16241" y="8716"/>
                  </a:lnTo>
                  <a:lnTo>
                    <a:pt x="16221" y="8172"/>
                  </a:lnTo>
                  <a:lnTo>
                    <a:pt x="16138" y="7701"/>
                  </a:lnTo>
                  <a:lnTo>
                    <a:pt x="16014" y="7230"/>
                  </a:lnTo>
                  <a:lnTo>
                    <a:pt x="15869" y="6795"/>
                  </a:lnTo>
                  <a:lnTo>
                    <a:pt x="15641" y="6397"/>
                  </a:lnTo>
                  <a:lnTo>
                    <a:pt x="15372" y="6034"/>
                  </a:lnTo>
                  <a:lnTo>
                    <a:pt x="15083" y="5708"/>
                  </a:lnTo>
                  <a:lnTo>
                    <a:pt x="14731" y="5400"/>
                  </a:lnTo>
                  <a:lnTo>
                    <a:pt x="14338" y="5128"/>
                  </a:lnTo>
                  <a:lnTo>
                    <a:pt x="13883" y="4911"/>
                  </a:lnTo>
                  <a:lnTo>
                    <a:pt x="13428" y="4711"/>
                  </a:lnTo>
                  <a:lnTo>
                    <a:pt x="12910" y="4548"/>
                  </a:lnTo>
                  <a:lnTo>
                    <a:pt x="12331" y="4403"/>
                  </a:lnTo>
                  <a:lnTo>
                    <a:pt x="11710" y="4331"/>
                  </a:lnTo>
                  <a:lnTo>
                    <a:pt x="11069" y="4277"/>
                  </a:lnTo>
                  <a:lnTo>
                    <a:pt x="10386" y="4258"/>
                  </a:lnTo>
                  <a:lnTo>
                    <a:pt x="9414" y="4277"/>
                  </a:lnTo>
                  <a:lnTo>
                    <a:pt x="8503" y="4349"/>
                  </a:lnTo>
                  <a:lnTo>
                    <a:pt x="7614" y="4458"/>
                  </a:lnTo>
                  <a:lnTo>
                    <a:pt x="6807" y="4603"/>
                  </a:lnTo>
                  <a:lnTo>
                    <a:pt x="5979" y="4802"/>
                  </a:lnTo>
                  <a:lnTo>
                    <a:pt x="5172" y="5019"/>
                  </a:lnTo>
                  <a:lnTo>
                    <a:pt x="4386" y="5255"/>
                  </a:lnTo>
                  <a:lnTo>
                    <a:pt x="3559" y="5563"/>
                  </a:lnTo>
                  <a:lnTo>
                    <a:pt x="2069" y="1721"/>
                  </a:lnTo>
                  <a:lnTo>
                    <a:pt x="3062" y="1359"/>
                  </a:lnTo>
                  <a:lnTo>
                    <a:pt x="4055" y="1015"/>
                  </a:lnTo>
                  <a:lnTo>
                    <a:pt x="5069" y="707"/>
                  </a:lnTo>
                  <a:lnTo>
                    <a:pt x="5607" y="580"/>
                  </a:lnTo>
                  <a:lnTo>
                    <a:pt x="6124" y="471"/>
                  </a:lnTo>
                  <a:lnTo>
                    <a:pt x="6703" y="362"/>
                  </a:lnTo>
                  <a:lnTo>
                    <a:pt x="7262" y="254"/>
                  </a:lnTo>
                  <a:lnTo>
                    <a:pt x="7862" y="199"/>
                  </a:lnTo>
                  <a:lnTo>
                    <a:pt x="8462" y="109"/>
                  </a:lnTo>
                  <a:lnTo>
                    <a:pt x="9103" y="54"/>
                  </a:lnTo>
                  <a:lnTo>
                    <a:pt x="9745" y="18"/>
                  </a:lnTo>
                  <a:lnTo>
                    <a:pt x="10428" y="0"/>
                  </a:lnTo>
                  <a:lnTo>
                    <a:pt x="11793" y="0"/>
                  </a:lnTo>
                  <a:lnTo>
                    <a:pt x="12434" y="18"/>
                  </a:lnTo>
                  <a:lnTo>
                    <a:pt x="13034" y="54"/>
                  </a:lnTo>
                  <a:lnTo>
                    <a:pt x="13614" y="127"/>
                  </a:lnTo>
                  <a:lnTo>
                    <a:pt x="14193" y="217"/>
                  </a:lnTo>
                  <a:lnTo>
                    <a:pt x="14731" y="326"/>
                  </a:lnTo>
                  <a:lnTo>
                    <a:pt x="15248" y="453"/>
                  </a:lnTo>
                  <a:lnTo>
                    <a:pt x="15745" y="580"/>
                  </a:lnTo>
                  <a:lnTo>
                    <a:pt x="16241" y="725"/>
                  </a:lnTo>
                  <a:lnTo>
                    <a:pt x="16676" y="906"/>
                  </a:lnTo>
                  <a:lnTo>
                    <a:pt x="17545" y="1287"/>
                  </a:lnTo>
                  <a:lnTo>
                    <a:pt x="17938" y="1540"/>
                  </a:lnTo>
                  <a:lnTo>
                    <a:pt x="18310" y="1776"/>
                  </a:lnTo>
                  <a:lnTo>
                    <a:pt x="18683" y="2030"/>
                  </a:lnTo>
                  <a:lnTo>
                    <a:pt x="19014" y="2283"/>
                  </a:lnTo>
                  <a:lnTo>
                    <a:pt x="19324" y="2591"/>
                  </a:lnTo>
                  <a:lnTo>
                    <a:pt x="19614" y="2899"/>
                  </a:lnTo>
                  <a:lnTo>
                    <a:pt x="19903" y="3226"/>
                  </a:lnTo>
                  <a:lnTo>
                    <a:pt x="20131" y="3570"/>
                  </a:lnTo>
                  <a:lnTo>
                    <a:pt x="20379" y="3914"/>
                  </a:lnTo>
                  <a:lnTo>
                    <a:pt x="20586" y="4277"/>
                  </a:lnTo>
                  <a:lnTo>
                    <a:pt x="20793" y="4675"/>
                  </a:lnTo>
                  <a:lnTo>
                    <a:pt x="20959" y="5056"/>
                  </a:lnTo>
                  <a:lnTo>
                    <a:pt x="21103" y="5472"/>
                  </a:lnTo>
                  <a:lnTo>
                    <a:pt x="21248" y="5907"/>
                  </a:lnTo>
                  <a:lnTo>
                    <a:pt x="21455" y="6813"/>
                  </a:lnTo>
                  <a:lnTo>
                    <a:pt x="21517" y="7285"/>
                  </a:lnTo>
                  <a:lnTo>
                    <a:pt x="21579" y="7774"/>
                  </a:lnTo>
                  <a:lnTo>
                    <a:pt x="21600" y="8281"/>
                  </a:lnTo>
                  <a:lnTo>
                    <a:pt x="21600" y="21147"/>
                  </a:lnTo>
                  <a:lnTo>
                    <a:pt x="16179" y="21147"/>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7" name="Shape 127"/>
            <p:cNvSpPr/>
            <p:nvPr/>
          </p:nvSpPr>
          <p:spPr>
            <a:xfrm>
              <a:off x="1499412" y="67277"/>
              <a:ext cx="107838" cy="188635"/>
            </a:xfrm>
            <a:custGeom>
              <a:avLst/>
              <a:gdLst/>
              <a:ahLst/>
              <a:cxnLst>
                <a:cxn ang="0">
                  <a:pos x="wd2" y="hd2"/>
                </a:cxn>
                <a:cxn ang="5400000">
                  <a:pos x="wd2" y="hd2"/>
                </a:cxn>
                <a:cxn ang="10800000">
                  <a:pos x="wd2" y="hd2"/>
                </a:cxn>
                <a:cxn ang="16200000">
                  <a:pos x="wd2" y="hd2"/>
                </a:cxn>
              </a:cxnLst>
              <a:rect l="0" t="0" r="r" b="b"/>
              <a:pathLst>
                <a:path w="21600" h="21600" extrusionOk="0">
                  <a:moveTo>
                    <a:pt x="8454" y="21600"/>
                  </a:moveTo>
                  <a:lnTo>
                    <a:pt x="0" y="21600"/>
                  </a:lnTo>
                  <a:lnTo>
                    <a:pt x="0" y="405"/>
                  </a:lnTo>
                  <a:lnTo>
                    <a:pt x="8454" y="405"/>
                  </a:lnTo>
                  <a:lnTo>
                    <a:pt x="8454" y="5179"/>
                  </a:lnTo>
                  <a:lnTo>
                    <a:pt x="8904" y="4608"/>
                  </a:lnTo>
                  <a:lnTo>
                    <a:pt x="9418" y="4055"/>
                  </a:lnTo>
                  <a:lnTo>
                    <a:pt x="9996" y="3502"/>
                  </a:lnTo>
                  <a:lnTo>
                    <a:pt x="10575" y="3023"/>
                  </a:lnTo>
                  <a:lnTo>
                    <a:pt x="11218" y="2525"/>
                  </a:lnTo>
                  <a:lnTo>
                    <a:pt x="11925" y="2119"/>
                  </a:lnTo>
                  <a:lnTo>
                    <a:pt x="12632" y="1696"/>
                  </a:lnTo>
                  <a:lnTo>
                    <a:pt x="13436" y="1345"/>
                  </a:lnTo>
                  <a:lnTo>
                    <a:pt x="14304" y="1014"/>
                  </a:lnTo>
                  <a:lnTo>
                    <a:pt x="15171" y="719"/>
                  </a:lnTo>
                  <a:lnTo>
                    <a:pt x="16104" y="479"/>
                  </a:lnTo>
                  <a:lnTo>
                    <a:pt x="16586" y="405"/>
                  </a:lnTo>
                  <a:lnTo>
                    <a:pt x="17100" y="295"/>
                  </a:lnTo>
                  <a:lnTo>
                    <a:pt x="17646" y="221"/>
                  </a:lnTo>
                  <a:lnTo>
                    <a:pt x="18129" y="147"/>
                  </a:lnTo>
                  <a:lnTo>
                    <a:pt x="18675" y="92"/>
                  </a:lnTo>
                  <a:lnTo>
                    <a:pt x="19254" y="37"/>
                  </a:lnTo>
                  <a:lnTo>
                    <a:pt x="19768" y="18"/>
                  </a:lnTo>
                  <a:lnTo>
                    <a:pt x="20346" y="0"/>
                  </a:lnTo>
                  <a:lnTo>
                    <a:pt x="21600" y="0"/>
                  </a:lnTo>
                  <a:lnTo>
                    <a:pt x="21600" y="5124"/>
                  </a:lnTo>
                  <a:lnTo>
                    <a:pt x="21086" y="5124"/>
                  </a:lnTo>
                  <a:lnTo>
                    <a:pt x="20411" y="5160"/>
                  </a:lnTo>
                  <a:lnTo>
                    <a:pt x="19704" y="5179"/>
                  </a:lnTo>
                  <a:lnTo>
                    <a:pt x="19061" y="5216"/>
                  </a:lnTo>
                  <a:lnTo>
                    <a:pt x="18386" y="5253"/>
                  </a:lnTo>
                  <a:lnTo>
                    <a:pt x="17164" y="5437"/>
                  </a:lnTo>
                  <a:lnTo>
                    <a:pt x="16554" y="5547"/>
                  </a:lnTo>
                  <a:lnTo>
                    <a:pt x="15975" y="5658"/>
                  </a:lnTo>
                  <a:lnTo>
                    <a:pt x="15396" y="5787"/>
                  </a:lnTo>
                  <a:lnTo>
                    <a:pt x="14882" y="5953"/>
                  </a:lnTo>
                  <a:lnTo>
                    <a:pt x="14336" y="6119"/>
                  </a:lnTo>
                  <a:lnTo>
                    <a:pt x="13821" y="6322"/>
                  </a:lnTo>
                  <a:lnTo>
                    <a:pt x="13339" y="6524"/>
                  </a:lnTo>
                  <a:lnTo>
                    <a:pt x="12857" y="6745"/>
                  </a:lnTo>
                  <a:lnTo>
                    <a:pt x="12407" y="6985"/>
                  </a:lnTo>
                  <a:lnTo>
                    <a:pt x="11989" y="7225"/>
                  </a:lnTo>
                  <a:lnTo>
                    <a:pt x="11571" y="7501"/>
                  </a:lnTo>
                  <a:lnTo>
                    <a:pt x="11186" y="7796"/>
                  </a:lnTo>
                  <a:lnTo>
                    <a:pt x="10832" y="8072"/>
                  </a:lnTo>
                  <a:lnTo>
                    <a:pt x="10479" y="8404"/>
                  </a:lnTo>
                  <a:lnTo>
                    <a:pt x="10189" y="8736"/>
                  </a:lnTo>
                  <a:lnTo>
                    <a:pt x="9900" y="9086"/>
                  </a:lnTo>
                  <a:lnTo>
                    <a:pt x="9643" y="9473"/>
                  </a:lnTo>
                  <a:lnTo>
                    <a:pt x="9386" y="9842"/>
                  </a:lnTo>
                  <a:lnTo>
                    <a:pt x="9193" y="10266"/>
                  </a:lnTo>
                  <a:lnTo>
                    <a:pt x="9000" y="10671"/>
                  </a:lnTo>
                  <a:lnTo>
                    <a:pt x="8839" y="11095"/>
                  </a:lnTo>
                  <a:lnTo>
                    <a:pt x="8679" y="11556"/>
                  </a:lnTo>
                  <a:lnTo>
                    <a:pt x="8614" y="12016"/>
                  </a:lnTo>
                  <a:lnTo>
                    <a:pt x="8518" y="12496"/>
                  </a:lnTo>
                  <a:lnTo>
                    <a:pt x="8486" y="13012"/>
                  </a:lnTo>
                  <a:lnTo>
                    <a:pt x="8454" y="13546"/>
                  </a:lnTo>
                  <a:lnTo>
                    <a:pt x="8454" y="21600"/>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8" name="Shape 128"/>
            <p:cNvSpPr/>
            <p:nvPr/>
          </p:nvSpPr>
          <p:spPr>
            <a:xfrm>
              <a:off x="1611755" y="0"/>
              <a:ext cx="191532" cy="259775"/>
            </a:xfrm>
            <a:custGeom>
              <a:avLst/>
              <a:gdLst/>
              <a:ahLst/>
              <a:cxnLst>
                <a:cxn ang="0">
                  <a:pos x="wd2" y="hd2"/>
                </a:cxn>
                <a:cxn ang="5400000">
                  <a:pos x="wd2" y="hd2"/>
                </a:cxn>
                <a:cxn ang="10800000">
                  <a:pos x="wd2" y="hd2"/>
                </a:cxn>
                <a:cxn ang="16200000">
                  <a:pos x="wd2" y="hd2"/>
                </a:cxn>
              </a:cxnLst>
              <a:rect l="0" t="0" r="r" b="b"/>
              <a:pathLst>
                <a:path w="21600" h="21600" extrusionOk="0">
                  <a:moveTo>
                    <a:pt x="10827" y="8613"/>
                  </a:moveTo>
                  <a:lnTo>
                    <a:pt x="10519" y="8627"/>
                  </a:lnTo>
                  <a:lnTo>
                    <a:pt x="10229" y="8640"/>
                  </a:lnTo>
                  <a:lnTo>
                    <a:pt x="9920" y="8680"/>
                  </a:lnTo>
                  <a:lnTo>
                    <a:pt x="9630" y="8707"/>
                  </a:lnTo>
                  <a:lnTo>
                    <a:pt x="9358" y="8760"/>
                  </a:lnTo>
                  <a:lnTo>
                    <a:pt x="9050" y="8814"/>
                  </a:lnTo>
                  <a:lnTo>
                    <a:pt x="8796" y="8881"/>
                  </a:lnTo>
                  <a:lnTo>
                    <a:pt x="8506" y="8961"/>
                  </a:lnTo>
                  <a:lnTo>
                    <a:pt x="8252" y="9041"/>
                  </a:lnTo>
                  <a:lnTo>
                    <a:pt x="7998" y="9135"/>
                  </a:lnTo>
                  <a:lnTo>
                    <a:pt x="7726" y="9255"/>
                  </a:lnTo>
                  <a:lnTo>
                    <a:pt x="7490" y="9376"/>
                  </a:lnTo>
                  <a:lnTo>
                    <a:pt x="7254" y="9509"/>
                  </a:lnTo>
                  <a:lnTo>
                    <a:pt x="7037" y="9630"/>
                  </a:lnTo>
                  <a:lnTo>
                    <a:pt x="6801" y="9777"/>
                  </a:lnTo>
                  <a:lnTo>
                    <a:pt x="6602" y="9937"/>
                  </a:lnTo>
                  <a:lnTo>
                    <a:pt x="6420" y="10098"/>
                  </a:lnTo>
                  <a:lnTo>
                    <a:pt x="6221" y="10272"/>
                  </a:lnTo>
                  <a:lnTo>
                    <a:pt x="6039" y="10459"/>
                  </a:lnTo>
                  <a:lnTo>
                    <a:pt x="5876" y="10660"/>
                  </a:lnTo>
                  <a:lnTo>
                    <a:pt x="5713" y="10847"/>
                  </a:lnTo>
                  <a:lnTo>
                    <a:pt x="5568" y="11061"/>
                  </a:lnTo>
                  <a:lnTo>
                    <a:pt x="5441" y="11275"/>
                  </a:lnTo>
                  <a:lnTo>
                    <a:pt x="5314" y="11502"/>
                  </a:lnTo>
                  <a:lnTo>
                    <a:pt x="5205" y="11730"/>
                  </a:lnTo>
                  <a:lnTo>
                    <a:pt x="5114" y="11970"/>
                  </a:lnTo>
                  <a:lnTo>
                    <a:pt x="5024" y="12224"/>
                  </a:lnTo>
                  <a:lnTo>
                    <a:pt x="4969" y="12479"/>
                  </a:lnTo>
                  <a:lnTo>
                    <a:pt x="4897" y="12733"/>
                  </a:lnTo>
                  <a:lnTo>
                    <a:pt x="4860" y="13000"/>
                  </a:lnTo>
                  <a:lnTo>
                    <a:pt x="4824" y="13294"/>
                  </a:lnTo>
                  <a:lnTo>
                    <a:pt x="4824" y="13856"/>
                  </a:lnTo>
                  <a:lnTo>
                    <a:pt x="4860" y="14137"/>
                  </a:lnTo>
                  <a:lnTo>
                    <a:pt x="4897" y="14391"/>
                  </a:lnTo>
                  <a:lnTo>
                    <a:pt x="4969" y="14659"/>
                  </a:lnTo>
                  <a:lnTo>
                    <a:pt x="5024" y="14899"/>
                  </a:lnTo>
                  <a:lnTo>
                    <a:pt x="5114" y="15153"/>
                  </a:lnTo>
                  <a:lnTo>
                    <a:pt x="5205" y="15394"/>
                  </a:lnTo>
                  <a:lnTo>
                    <a:pt x="5314" y="15622"/>
                  </a:lnTo>
                  <a:lnTo>
                    <a:pt x="5568" y="16076"/>
                  </a:lnTo>
                  <a:lnTo>
                    <a:pt x="5713" y="16277"/>
                  </a:lnTo>
                  <a:lnTo>
                    <a:pt x="5876" y="16464"/>
                  </a:lnTo>
                  <a:lnTo>
                    <a:pt x="6039" y="16665"/>
                  </a:lnTo>
                  <a:lnTo>
                    <a:pt x="6221" y="16852"/>
                  </a:lnTo>
                  <a:lnTo>
                    <a:pt x="6420" y="17026"/>
                  </a:lnTo>
                  <a:lnTo>
                    <a:pt x="6819" y="17347"/>
                  </a:lnTo>
                  <a:lnTo>
                    <a:pt x="7037" y="17494"/>
                  </a:lnTo>
                  <a:lnTo>
                    <a:pt x="7273" y="17641"/>
                  </a:lnTo>
                  <a:lnTo>
                    <a:pt x="7508" y="17761"/>
                  </a:lnTo>
                  <a:lnTo>
                    <a:pt x="7762" y="17882"/>
                  </a:lnTo>
                  <a:lnTo>
                    <a:pt x="8016" y="17989"/>
                  </a:lnTo>
                  <a:lnTo>
                    <a:pt x="8270" y="18082"/>
                  </a:lnTo>
                  <a:lnTo>
                    <a:pt x="8542" y="18176"/>
                  </a:lnTo>
                  <a:lnTo>
                    <a:pt x="8796" y="18256"/>
                  </a:lnTo>
                  <a:lnTo>
                    <a:pt x="9068" y="18337"/>
                  </a:lnTo>
                  <a:lnTo>
                    <a:pt x="9358" y="18390"/>
                  </a:lnTo>
                  <a:lnTo>
                    <a:pt x="9630" y="18430"/>
                  </a:lnTo>
                  <a:lnTo>
                    <a:pt x="9939" y="18484"/>
                  </a:lnTo>
                  <a:lnTo>
                    <a:pt x="10247" y="18497"/>
                  </a:lnTo>
                  <a:lnTo>
                    <a:pt x="10519" y="18524"/>
                  </a:lnTo>
                  <a:lnTo>
                    <a:pt x="10827" y="18524"/>
                  </a:lnTo>
                  <a:lnTo>
                    <a:pt x="11444" y="18497"/>
                  </a:lnTo>
                  <a:lnTo>
                    <a:pt x="11716" y="18484"/>
                  </a:lnTo>
                  <a:lnTo>
                    <a:pt x="12024" y="18430"/>
                  </a:lnTo>
                  <a:lnTo>
                    <a:pt x="12296" y="18390"/>
                  </a:lnTo>
                  <a:lnTo>
                    <a:pt x="12586" y="18323"/>
                  </a:lnTo>
                  <a:lnTo>
                    <a:pt x="12858" y="18256"/>
                  </a:lnTo>
                  <a:lnTo>
                    <a:pt x="13130" y="18176"/>
                  </a:lnTo>
                  <a:lnTo>
                    <a:pt x="13638" y="17989"/>
                  </a:lnTo>
                  <a:lnTo>
                    <a:pt x="13910" y="17882"/>
                  </a:lnTo>
                  <a:lnTo>
                    <a:pt x="14618" y="17481"/>
                  </a:lnTo>
                  <a:lnTo>
                    <a:pt x="14835" y="17333"/>
                  </a:lnTo>
                  <a:lnTo>
                    <a:pt x="15271" y="17013"/>
                  </a:lnTo>
                  <a:lnTo>
                    <a:pt x="15470" y="16839"/>
                  </a:lnTo>
                  <a:lnTo>
                    <a:pt x="15633" y="16651"/>
                  </a:lnTo>
                  <a:lnTo>
                    <a:pt x="15815" y="16451"/>
                  </a:lnTo>
                  <a:lnTo>
                    <a:pt x="15978" y="16264"/>
                  </a:lnTo>
                  <a:lnTo>
                    <a:pt x="16268" y="15836"/>
                  </a:lnTo>
                  <a:lnTo>
                    <a:pt x="16395" y="15608"/>
                  </a:lnTo>
                  <a:lnTo>
                    <a:pt x="16504" y="15381"/>
                  </a:lnTo>
                  <a:lnTo>
                    <a:pt x="16685" y="14899"/>
                  </a:lnTo>
                  <a:lnTo>
                    <a:pt x="16758" y="14645"/>
                  </a:lnTo>
                  <a:lnTo>
                    <a:pt x="16812" y="14391"/>
                  </a:lnTo>
                  <a:lnTo>
                    <a:pt x="16848" y="14124"/>
                  </a:lnTo>
                  <a:lnTo>
                    <a:pt x="16866" y="13856"/>
                  </a:lnTo>
                  <a:lnTo>
                    <a:pt x="16866" y="13294"/>
                  </a:lnTo>
                  <a:lnTo>
                    <a:pt x="16848" y="13013"/>
                  </a:lnTo>
                  <a:lnTo>
                    <a:pt x="16812" y="12759"/>
                  </a:lnTo>
                  <a:lnTo>
                    <a:pt x="16758" y="12492"/>
                  </a:lnTo>
                  <a:lnTo>
                    <a:pt x="16685" y="12251"/>
                  </a:lnTo>
                  <a:lnTo>
                    <a:pt x="16594" y="11997"/>
                  </a:lnTo>
                  <a:lnTo>
                    <a:pt x="16504" y="11756"/>
                  </a:lnTo>
                  <a:lnTo>
                    <a:pt x="16395" y="11529"/>
                  </a:lnTo>
                  <a:lnTo>
                    <a:pt x="16268" y="11315"/>
                  </a:lnTo>
                  <a:lnTo>
                    <a:pt x="16123" y="11088"/>
                  </a:lnTo>
                  <a:lnTo>
                    <a:pt x="15978" y="10874"/>
                  </a:lnTo>
                  <a:lnTo>
                    <a:pt x="15815" y="10686"/>
                  </a:lnTo>
                  <a:lnTo>
                    <a:pt x="15633" y="10499"/>
                  </a:lnTo>
                  <a:lnTo>
                    <a:pt x="15470" y="10298"/>
                  </a:lnTo>
                  <a:lnTo>
                    <a:pt x="15271" y="10138"/>
                  </a:lnTo>
                  <a:lnTo>
                    <a:pt x="15053" y="9964"/>
                  </a:lnTo>
                  <a:lnTo>
                    <a:pt x="14835" y="9804"/>
                  </a:lnTo>
                  <a:lnTo>
                    <a:pt x="14618" y="9670"/>
                  </a:lnTo>
                  <a:lnTo>
                    <a:pt x="14382" y="9523"/>
                  </a:lnTo>
                  <a:lnTo>
                    <a:pt x="14146" y="9389"/>
                  </a:lnTo>
                  <a:lnTo>
                    <a:pt x="13910" y="9282"/>
                  </a:lnTo>
                  <a:lnTo>
                    <a:pt x="13638" y="9175"/>
                  </a:lnTo>
                  <a:lnTo>
                    <a:pt x="13384" y="9055"/>
                  </a:lnTo>
                  <a:lnTo>
                    <a:pt x="13130" y="8974"/>
                  </a:lnTo>
                  <a:lnTo>
                    <a:pt x="12858" y="8881"/>
                  </a:lnTo>
                  <a:lnTo>
                    <a:pt x="12586" y="8814"/>
                  </a:lnTo>
                  <a:lnTo>
                    <a:pt x="12296" y="8760"/>
                  </a:lnTo>
                  <a:lnTo>
                    <a:pt x="12024" y="8707"/>
                  </a:lnTo>
                  <a:lnTo>
                    <a:pt x="11716" y="8680"/>
                  </a:lnTo>
                  <a:lnTo>
                    <a:pt x="11444" y="8640"/>
                  </a:lnTo>
                  <a:lnTo>
                    <a:pt x="10827" y="8613"/>
                  </a:lnTo>
                  <a:close/>
                  <a:moveTo>
                    <a:pt x="16812" y="21266"/>
                  </a:moveTo>
                  <a:lnTo>
                    <a:pt x="16812" y="18711"/>
                  </a:lnTo>
                  <a:lnTo>
                    <a:pt x="16504" y="18992"/>
                  </a:lnTo>
                  <a:lnTo>
                    <a:pt x="16195" y="19286"/>
                  </a:lnTo>
                  <a:lnTo>
                    <a:pt x="15869" y="19567"/>
                  </a:lnTo>
                  <a:lnTo>
                    <a:pt x="15524" y="19821"/>
                  </a:lnTo>
                  <a:lnTo>
                    <a:pt x="15162" y="20075"/>
                  </a:lnTo>
                  <a:lnTo>
                    <a:pt x="14781" y="20316"/>
                  </a:lnTo>
                  <a:lnTo>
                    <a:pt x="14364" y="20543"/>
                  </a:lnTo>
                  <a:lnTo>
                    <a:pt x="13947" y="20757"/>
                  </a:lnTo>
                  <a:lnTo>
                    <a:pt x="13040" y="21105"/>
                  </a:lnTo>
                  <a:lnTo>
                    <a:pt x="12550" y="21252"/>
                  </a:lnTo>
                  <a:lnTo>
                    <a:pt x="12024" y="21359"/>
                  </a:lnTo>
                  <a:lnTo>
                    <a:pt x="11480" y="21453"/>
                  </a:lnTo>
                  <a:lnTo>
                    <a:pt x="10918" y="21533"/>
                  </a:lnTo>
                  <a:lnTo>
                    <a:pt x="10301" y="21587"/>
                  </a:lnTo>
                  <a:lnTo>
                    <a:pt x="9685" y="21600"/>
                  </a:lnTo>
                  <a:lnTo>
                    <a:pt x="9231" y="21587"/>
                  </a:lnTo>
                  <a:lnTo>
                    <a:pt x="8778" y="21547"/>
                  </a:lnTo>
                  <a:lnTo>
                    <a:pt x="8324" y="21520"/>
                  </a:lnTo>
                  <a:lnTo>
                    <a:pt x="7871" y="21453"/>
                  </a:lnTo>
                  <a:lnTo>
                    <a:pt x="7436" y="21373"/>
                  </a:lnTo>
                  <a:lnTo>
                    <a:pt x="6982" y="21292"/>
                  </a:lnTo>
                  <a:lnTo>
                    <a:pt x="6547" y="21185"/>
                  </a:lnTo>
                  <a:lnTo>
                    <a:pt x="6112" y="21052"/>
                  </a:lnTo>
                  <a:lnTo>
                    <a:pt x="5695" y="20931"/>
                  </a:lnTo>
                  <a:lnTo>
                    <a:pt x="5259" y="20771"/>
                  </a:lnTo>
                  <a:lnTo>
                    <a:pt x="4879" y="20597"/>
                  </a:lnTo>
                  <a:lnTo>
                    <a:pt x="4480" y="20396"/>
                  </a:lnTo>
                  <a:lnTo>
                    <a:pt x="4099" y="20209"/>
                  </a:lnTo>
                  <a:lnTo>
                    <a:pt x="3718" y="19982"/>
                  </a:lnTo>
                  <a:lnTo>
                    <a:pt x="3355" y="19754"/>
                  </a:lnTo>
                  <a:lnTo>
                    <a:pt x="3011" y="19500"/>
                  </a:lnTo>
                  <a:lnTo>
                    <a:pt x="2684" y="19246"/>
                  </a:lnTo>
                  <a:lnTo>
                    <a:pt x="2358" y="18965"/>
                  </a:lnTo>
                  <a:lnTo>
                    <a:pt x="2049" y="18671"/>
                  </a:lnTo>
                  <a:lnTo>
                    <a:pt x="1777" y="18377"/>
                  </a:lnTo>
                  <a:lnTo>
                    <a:pt x="1523" y="18029"/>
                  </a:lnTo>
                  <a:lnTo>
                    <a:pt x="1270" y="17695"/>
                  </a:lnTo>
                  <a:lnTo>
                    <a:pt x="1034" y="17347"/>
                  </a:lnTo>
                  <a:lnTo>
                    <a:pt x="816" y="16999"/>
                  </a:lnTo>
                  <a:lnTo>
                    <a:pt x="653" y="16611"/>
                  </a:lnTo>
                  <a:lnTo>
                    <a:pt x="472" y="16210"/>
                  </a:lnTo>
                  <a:lnTo>
                    <a:pt x="345" y="15809"/>
                  </a:lnTo>
                  <a:lnTo>
                    <a:pt x="218" y="15394"/>
                  </a:lnTo>
                  <a:lnTo>
                    <a:pt x="127" y="14953"/>
                  </a:lnTo>
                  <a:lnTo>
                    <a:pt x="18" y="14043"/>
                  </a:lnTo>
                  <a:lnTo>
                    <a:pt x="0" y="13575"/>
                  </a:lnTo>
                  <a:lnTo>
                    <a:pt x="18" y="13094"/>
                  </a:lnTo>
                  <a:lnTo>
                    <a:pt x="127" y="12184"/>
                  </a:lnTo>
                  <a:lnTo>
                    <a:pt x="218" y="11756"/>
                  </a:lnTo>
                  <a:lnTo>
                    <a:pt x="472" y="10927"/>
                  </a:lnTo>
                  <a:lnTo>
                    <a:pt x="635" y="10539"/>
                  </a:lnTo>
                  <a:lnTo>
                    <a:pt x="816" y="10165"/>
                  </a:lnTo>
                  <a:lnTo>
                    <a:pt x="1016" y="9790"/>
                  </a:lnTo>
                  <a:lnTo>
                    <a:pt x="1251" y="9442"/>
                  </a:lnTo>
                  <a:lnTo>
                    <a:pt x="1487" y="9108"/>
                  </a:lnTo>
                  <a:lnTo>
                    <a:pt x="1759" y="8787"/>
                  </a:lnTo>
                  <a:lnTo>
                    <a:pt x="2031" y="8480"/>
                  </a:lnTo>
                  <a:lnTo>
                    <a:pt x="2340" y="8185"/>
                  </a:lnTo>
                  <a:lnTo>
                    <a:pt x="2648" y="7904"/>
                  </a:lnTo>
                  <a:lnTo>
                    <a:pt x="2992" y="7637"/>
                  </a:lnTo>
                  <a:lnTo>
                    <a:pt x="3682" y="7155"/>
                  </a:lnTo>
                  <a:lnTo>
                    <a:pt x="4044" y="6955"/>
                  </a:lnTo>
                  <a:lnTo>
                    <a:pt x="4443" y="6741"/>
                  </a:lnTo>
                  <a:lnTo>
                    <a:pt x="4824" y="6554"/>
                  </a:lnTo>
                  <a:lnTo>
                    <a:pt x="5658" y="6233"/>
                  </a:lnTo>
                  <a:lnTo>
                    <a:pt x="6094" y="6085"/>
                  </a:lnTo>
                  <a:lnTo>
                    <a:pt x="6511" y="5978"/>
                  </a:lnTo>
                  <a:lnTo>
                    <a:pt x="6946" y="5858"/>
                  </a:lnTo>
                  <a:lnTo>
                    <a:pt x="7381" y="5764"/>
                  </a:lnTo>
                  <a:lnTo>
                    <a:pt x="7835" y="5684"/>
                  </a:lnTo>
                  <a:lnTo>
                    <a:pt x="8288" y="5644"/>
                  </a:lnTo>
                  <a:lnTo>
                    <a:pt x="8778" y="5591"/>
                  </a:lnTo>
                  <a:lnTo>
                    <a:pt x="9685" y="5564"/>
                  </a:lnTo>
                  <a:lnTo>
                    <a:pt x="10338" y="5577"/>
                  </a:lnTo>
                  <a:lnTo>
                    <a:pt x="10918" y="5617"/>
                  </a:lnTo>
                  <a:lnTo>
                    <a:pt x="11498" y="5684"/>
                  </a:lnTo>
                  <a:lnTo>
                    <a:pt x="12042" y="5778"/>
                  </a:lnTo>
                  <a:lnTo>
                    <a:pt x="12568" y="5898"/>
                  </a:lnTo>
                  <a:lnTo>
                    <a:pt x="13058" y="6032"/>
                  </a:lnTo>
                  <a:lnTo>
                    <a:pt x="13511" y="6192"/>
                  </a:lnTo>
                  <a:lnTo>
                    <a:pt x="13965" y="6380"/>
                  </a:lnTo>
                  <a:lnTo>
                    <a:pt x="14400" y="6580"/>
                  </a:lnTo>
                  <a:lnTo>
                    <a:pt x="14799" y="6794"/>
                  </a:lnTo>
                  <a:lnTo>
                    <a:pt x="15180" y="7008"/>
                  </a:lnTo>
                  <a:lnTo>
                    <a:pt x="15561" y="7236"/>
                  </a:lnTo>
                  <a:lnTo>
                    <a:pt x="15869" y="7490"/>
                  </a:lnTo>
                  <a:lnTo>
                    <a:pt x="16195" y="7744"/>
                  </a:lnTo>
                  <a:lnTo>
                    <a:pt x="16504" y="7998"/>
                  </a:lnTo>
                  <a:lnTo>
                    <a:pt x="16812" y="8279"/>
                  </a:lnTo>
                  <a:lnTo>
                    <a:pt x="16812" y="0"/>
                  </a:lnTo>
                  <a:lnTo>
                    <a:pt x="21600" y="0"/>
                  </a:lnTo>
                  <a:lnTo>
                    <a:pt x="21600" y="21266"/>
                  </a:lnTo>
                  <a:lnTo>
                    <a:pt x="16812" y="21266"/>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sp>
          <p:nvSpPr>
            <p:cNvPr id="129" name="Shape 129"/>
            <p:cNvSpPr/>
            <p:nvPr/>
          </p:nvSpPr>
          <p:spPr>
            <a:xfrm>
              <a:off x="1824209" y="0"/>
              <a:ext cx="29938" cy="29937"/>
            </a:xfrm>
            <a:custGeom>
              <a:avLst/>
              <a:gdLst/>
              <a:ahLst/>
              <a:cxnLst>
                <a:cxn ang="0">
                  <a:pos x="wd2" y="hd2"/>
                </a:cxn>
                <a:cxn ang="5400000">
                  <a:pos x="wd2" y="hd2"/>
                </a:cxn>
                <a:cxn ang="10800000">
                  <a:pos x="wd2" y="hd2"/>
                </a:cxn>
                <a:cxn ang="16200000">
                  <a:pos x="wd2" y="hd2"/>
                </a:cxn>
              </a:cxnLst>
              <a:rect l="0" t="0" r="r" b="b"/>
              <a:pathLst>
                <a:path w="21600" h="21600" extrusionOk="0">
                  <a:moveTo>
                    <a:pt x="9174" y="9924"/>
                  </a:moveTo>
                  <a:lnTo>
                    <a:pt x="11845" y="9924"/>
                  </a:lnTo>
                  <a:lnTo>
                    <a:pt x="12426" y="9574"/>
                  </a:lnTo>
                  <a:lnTo>
                    <a:pt x="12890" y="9341"/>
                  </a:lnTo>
                  <a:lnTo>
                    <a:pt x="12890" y="8056"/>
                  </a:lnTo>
                  <a:lnTo>
                    <a:pt x="12542" y="7706"/>
                  </a:lnTo>
                  <a:lnTo>
                    <a:pt x="11845" y="7472"/>
                  </a:lnTo>
                  <a:lnTo>
                    <a:pt x="9174" y="7472"/>
                  </a:lnTo>
                  <a:lnTo>
                    <a:pt x="9174" y="9924"/>
                  </a:lnTo>
                  <a:close/>
                  <a:moveTo>
                    <a:pt x="11497" y="5021"/>
                  </a:moveTo>
                  <a:lnTo>
                    <a:pt x="12426" y="5137"/>
                  </a:lnTo>
                  <a:lnTo>
                    <a:pt x="13239" y="5254"/>
                  </a:lnTo>
                  <a:lnTo>
                    <a:pt x="13935" y="5604"/>
                  </a:lnTo>
                  <a:lnTo>
                    <a:pt x="14516" y="5838"/>
                  </a:lnTo>
                  <a:lnTo>
                    <a:pt x="15097" y="6422"/>
                  </a:lnTo>
                  <a:lnTo>
                    <a:pt x="15329" y="7005"/>
                  </a:lnTo>
                  <a:lnTo>
                    <a:pt x="15445" y="7706"/>
                  </a:lnTo>
                  <a:lnTo>
                    <a:pt x="15677" y="8523"/>
                  </a:lnTo>
                  <a:lnTo>
                    <a:pt x="15445" y="9341"/>
                  </a:lnTo>
                  <a:lnTo>
                    <a:pt x="15213" y="10041"/>
                  </a:lnTo>
                  <a:lnTo>
                    <a:pt x="14981" y="10625"/>
                  </a:lnTo>
                  <a:lnTo>
                    <a:pt x="14284" y="10975"/>
                  </a:lnTo>
                  <a:lnTo>
                    <a:pt x="14748" y="11442"/>
                  </a:lnTo>
                  <a:lnTo>
                    <a:pt x="15097" y="12026"/>
                  </a:lnTo>
                  <a:lnTo>
                    <a:pt x="15213" y="12726"/>
                  </a:lnTo>
                  <a:lnTo>
                    <a:pt x="15329" y="14128"/>
                  </a:lnTo>
                  <a:lnTo>
                    <a:pt x="15445" y="15178"/>
                  </a:lnTo>
                  <a:lnTo>
                    <a:pt x="15445" y="15879"/>
                  </a:lnTo>
                  <a:lnTo>
                    <a:pt x="15794" y="16346"/>
                  </a:lnTo>
                  <a:lnTo>
                    <a:pt x="16142" y="16579"/>
                  </a:lnTo>
                  <a:lnTo>
                    <a:pt x="13006" y="16579"/>
                  </a:lnTo>
                  <a:lnTo>
                    <a:pt x="12774" y="15762"/>
                  </a:lnTo>
                  <a:lnTo>
                    <a:pt x="12542" y="14595"/>
                  </a:lnTo>
                  <a:lnTo>
                    <a:pt x="12542" y="13194"/>
                  </a:lnTo>
                  <a:lnTo>
                    <a:pt x="12310" y="12493"/>
                  </a:lnTo>
                  <a:lnTo>
                    <a:pt x="12194" y="12376"/>
                  </a:lnTo>
                  <a:lnTo>
                    <a:pt x="11845" y="12259"/>
                  </a:lnTo>
                  <a:lnTo>
                    <a:pt x="9174" y="12259"/>
                  </a:lnTo>
                  <a:lnTo>
                    <a:pt x="9174" y="16579"/>
                  </a:lnTo>
                  <a:lnTo>
                    <a:pt x="6387" y="16579"/>
                  </a:lnTo>
                  <a:lnTo>
                    <a:pt x="6387" y="5021"/>
                  </a:lnTo>
                  <a:lnTo>
                    <a:pt x="11497" y="5021"/>
                  </a:lnTo>
                  <a:close/>
                  <a:moveTo>
                    <a:pt x="2090" y="10742"/>
                  </a:moveTo>
                  <a:lnTo>
                    <a:pt x="2206" y="11676"/>
                  </a:lnTo>
                  <a:lnTo>
                    <a:pt x="2323" y="12493"/>
                  </a:lnTo>
                  <a:lnTo>
                    <a:pt x="2439" y="13427"/>
                  </a:lnTo>
                  <a:lnTo>
                    <a:pt x="2787" y="14244"/>
                  </a:lnTo>
                  <a:lnTo>
                    <a:pt x="3600" y="15762"/>
                  </a:lnTo>
                  <a:lnTo>
                    <a:pt x="4645" y="17046"/>
                  </a:lnTo>
                  <a:lnTo>
                    <a:pt x="5923" y="18097"/>
                  </a:lnTo>
                  <a:lnTo>
                    <a:pt x="7432" y="18915"/>
                  </a:lnTo>
                  <a:lnTo>
                    <a:pt x="8129" y="19265"/>
                  </a:lnTo>
                  <a:lnTo>
                    <a:pt x="9755" y="19498"/>
                  </a:lnTo>
                  <a:lnTo>
                    <a:pt x="10800" y="19615"/>
                  </a:lnTo>
                  <a:lnTo>
                    <a:pt x="13239" y="19265"/>
                  </a:lnTo>
                  <a:lnTo>
                    <a:pt x="14168" y="18915"/>
                  </a:lnTo>
                  <a:lnTo>
                    <a:pt x="15677" y="18097"/>
                  </a:lnTo>
                  <a:lnTo>
                    <a:pt x="16839" y="17046"/>
                  </a:lnTo>
                  <a:lnTo>
                    <a:pt x="18000" y="15762"/>
                  </a:lnTo>
                  <a:lnTo>
                    <a:pt x="18697" y="14244"/>
                  </a:lnTo>
                  <a:lnTo>
                    <a:pt x="18929" y="13427"/>
                  </a:lnTo>
                  <a:lnTo>
                    <a:pt x="19277" y="12493"/>
                  </a:lnTo>
                  <a:lnTo>
                    <a:pt x="19394" y="11676"/>
                  </a:lnTo>
                  <a:lnTo>
                    <a:pt x="19394" y="9924"/>
                  </a:lnTo>
                  <a:lnTo>
                    <a:pt x="19277" y="9107"/>
                  </a:lnTo>
                  <a:lnTo>
                    <a:pt x="18929" y="8173"/>
                  </a:lnTo>
                  <a:lnTo>
                    <a:pt x="18697" y="7356"/>
                  </a:lnTo>
                  <a:lnTo>
                    <a:pt x="18000" y="5838"/>
                  </a:lnTo>
                  <a:lnTo>
                    <a:pt x="16839" y="4554"/>
                  </a:lnTo>
                  <a:lnTo>
                    <a:pt x="15677" y="3503"/>
                  </a:lnTo>
                  <a:lnTo>
                    <a:pt x="14168" y="2685"/>
                  </a:lnTo>
                  <a:lnTo>
                    <a:pt x="13239" y="2335"/>
                  </a:lnTo>
                  <a:lnTo>
                    <a:pt x="10800" y="1985"/>
                  </a:lnTo>
                  <a:lnTo>
                    <a:pt x="9755" y="2102"/>
                  </a:lnTo>
                  <a:lnTo>
                    <a:pt x="8129" y="2335"/>
                  </a:lnTo>
                  <a:lnTo>
                    <a:pt x="7316" y="2685"/>
                  </a:lnTo>
                  <a:lnTo>
                    <a:pt x="5923" y="3503"/>
                  </a:lnTo>
                  <a:lnTo>
                    <a:pt x="4645" y="4554"/>
                  </a:lnTo>
                  <a:lnTo>
                    <a:pt x="3600" y="5838"/>
                  </a:lnTo>
                  <a:lnTo>
                    <a:pt x="2787" y="7356"/>
                  </a:lnTo>
                  <a:lnTo>
                    <a:pt x="2439" y="8173"/>
                  </a:lnTo>
                  <a:lnTo>
                    <a:pt x="2323" y="9107"/>
                  </a:lnTo>
                  <a:lnTo>
                    <a:pt x="2090" y="10742"/>
                  </a:lnTo>
                  <a:close/>
                  <a:moveTo>
                    <a:pt x="21600" y="10742"/>
                  </a:moveTo>
                  <a:lnTo>
                    <a:pt x="21484" y="11909"/>
                  </a:lnTo>
                  <a:lnTo>
                    <a:pt x="21368" y="12960"/>
                  </a:lnTo>
                  <a:lnTo>
                    <a:pt x="21019" y="14128"/>
                  </a:lnTo>
                  <a:lnTo>
                    <a:pt x="20671" y="15062"/>
                  </a:lnTo>
                  <a:lnTo>
                    <a:pt x="20206" y="15996"/>
                  </a:lnTo>
                  <a:lnTo>
                    <a:pt x="19626" y="16930"/>
                  </a:lnTo>
                  <a:lnTo>
                    <a:pt x="19161" y="17747"/>
                  </a:lnTo>
                  <a:lnTo>
                    <a:pt x="18465" y="18448"/>
                  </a:lnTo>
                  <a:lnTo>
                    <a:pt x="17535" y="19265"/>
                  </a:lnTo>
                  <a:lnTo>
                    <a:pt x="16723" y="19849"/>
                  </a:lnTo>
                  <a:lnTo>
                    <a:pt x="15910" y="20316"/>
                  </a:lnTo>
                  <a:lnTo>
                    <a:pt x="14981" y="20783"/>
                  </a:lnTo>
                  <a:lnTo>
                    <a:pt x="13935" y="21250"/>
                  </a:lnTo>
                  <a:lnTo>
                    <a:pt x="13006" y="21483"/>
                  </a:lnTo>
                  <a:lnTo>
                    <a:pt x="11845" y="21600"/>
                  </a:lnTo>
                  <a:lnTo>
                    <a:pt x="9639" y="21600"/>
                  </a:lnTo>
                  <a:lnTo>
                    <a:pt x="8594" y="21483"/>
                  </a:lnTo>
                  <a:lnTo>
                    <a:pt x="7548" y="21250"/>
                  </a:lnTo>
                  <a:lnTo>
                    <a:pt x="5690" y="20316"/>
                  </a:lnTo>
                  <a:lnTo>
                    <a:pt x="4645" y="19849"/>
                  </a:lnTo>
                  <a:lnTo>
                    <a:pt x="3832" y="19265"/>
                  </a:lnTo>
                  <a:lnTo>
                    <a:pt x="3135" y="18448"/>
                  </a:lnTo>
                  <a:lnTo>
                    <a:pt x="2439" y="17747"/>
                  </a:lnTo>
                  <a:lnTo>
                    <a:pt x="1742" y="16930"/>
                  </a:lnTo>
                  <a:lnTo>
                    <a:pt x="1161" y="15996"/>
                  </a:lnTo>
                  <a:lnTo>
                    <a:pt x="465" y="14128"/>
                  </a:lnTo>
                  <a:lnTo>
                    <a:pt x="232" y="12960"/>
                  </a:lnTo>
                  <a:lnTo>
                    <a:pt x="0" y="11909"/>
                  </a:lnTo>
                  <a:lnTo>
                    <a:pt x="0" y="9574"/>
                  </a:lnTo>
                  <a:lnTo>
                    <a:pt x="232" y="8640"/>
                  </a:lnTo>
                  <a:lnTo>
                    <a:pt x="465" y="7472"/>
                  </a:lnTo>
                  <a:lnTo>
                    <a:pt x="1161" y="5604"/>
                  </a:lnTo>
                  <a:lnTo>
                    <a:pt x="1742" y="4787"/>
                  </a:lnTo>
                  <a:lnTo>
                    <a:pt x="2439" y="3853"/>
                  </a:lnTo>
                  <a:lnTo>
                    <a:pt x="3135" y="3036"/>
                  </a:lnTo>
                  <a:lnTo>
                    <a:pt x="3832" y="2335"/>
                  </a:lnTo>
                  <a:lnTo>
                    <a:pt x="4645" y="1868"/>
                  </a:lnTo>
                  <a:lnTo>
                    <a:pt x="5690" y="1284"/>
                  </a:lnTo>
                  <a:lnTo>
                    <a:pt x="6619" y="817"/>
                  </a:lnTo>
                  <a:lnTo>
                    <a:pt x="7548" y="467"/>
                  </a:lnTo>
                  <a:lnTo>
                    <a:pt x="8594" y="117"/>
                  </a:lnTo>
                  <a:lnTo>
                    <a:pt x="9639" y="0"/>
                  </a:lnTo>
                  <a:lnTo>
                    <a:pt x="11845" y="0"/>
                  </a:lnTo>
                  <a:lnTo>
                    <a:pt x="13006" y="117"/>
                  </a:lnTo>
                  <a:lnTo>
                    <a:pt x="13935" y="467"/>
                  </a:lnTo>
                  <a:lnTo>
                    <a:pt x="14981" y="817"/>
                  </a:lnTo>
                  <a:lnTo>
                    <a:pt x="15910" y="1284"/>
                  </a:lnTo>
                  <a:lnTo>
                    <a:pt x="16723" y="1868"/>
                  </a:lnTo>
                  <a:lnTo>
                    <a:pt x="17535" y="2335"/>
                  </a:lnTo>
                  <a:lnTo>
                    <a:pt x="18465" y="3036"/>
                  </a:lnTo>
                  <a:lnTo>
                    <a:pt x="19161" y="3853"/>
                  </a:lnTo>
                  <a:lnTo>
                    <a:pt x="19626" y="4787"/>
                  </a:lnTo>
                  <a:lnTo>
                    <a:pt x="20206" y="5604"/>
                  </a:lnTo>
                  <a:lnTo>
                    <a:pt x="20671" y="6538"/>
                  </a:lnTo>
                  <a:lnTo>
                    <a:pt x="21019" y="7472"/>
                  </a:lnTo>
                  <a:lnTo>
                    <a:pt x="21368" y="8640"/>
                  </a:lnTo>
                  <a:lnTo>
                    <a:pt x="21484" y="9574"/>
                  </a:lnTo>
                  <a:lnTo>
                    <a:pt x="21600" y="10742"/>
                  </a:lnTo>
                  <a:close/>
                </a:path>
              </a:pathLst>
            </a:custGeom>
            <a:solidFill>
              <a:srgbClr val="191B23"/>
            </a:solidFill>
            <a:ln w="12700" cap="flat">
              <a:noFill/>
              <a:miter lim="400000"/>
            </a:ln>
            <a:effectLst/>
          </p:spPr>
          <p:txBody>
            <a:bodyPr wrap="square" lIns="195072" tIns="195072" rIns="195072" bIns="195072" numCol="1" anchor="t">
              <a:noAutofit/>
            </a:bodyPr>
            <a:lstStyle/>
            <a:p>
              <a:pPr algn="l" defTabSz="650240">
                <a:defRPr sz="2400">
                  <a:latin typeface="Calibri"/>
                  <a:ea typeface="Calibri"/>
                  <a:cs typeface="Calibri"/>
                  <a:sym typeface="Calibri"/>
                </a:defRPr>
              </a:pPr>
              <a:endParaRPr/>
            </a:p>
          </p:txBody>
        </p:sp>
      </p:grpSp>
      <p:sp>
        <p:nvSpPr>
          <p:cNvPr id="131" name="Shape 131"/>
          <p:cNvSpPr>
            <a:spLocks noGrp="1"/>
          </p:cNvSpPr>
          <p:nvPr>
            <p:ph type="title"/>
          </p:nvPr>
        </p:nvSpPr>
        <p:spPr>
          <a:xfrm>
            <a:off x="637596" y="2196818"/>
            <a:ext cx="5462017" cy="2800613"/>
          </a:xfrm>
          <a:prstGeom prst="rect">
            <a:avLst/>
          </a:prstGeom>
        </p:spPr>
        <p:txBody>
          <a:bodyPr lIns="0" tIns="0" rIns="0" bIns="0" anchor="b"/>
          <a:lstStyle>
            <a:lvl1pPr algn="l" defTabSz="650240">
              <a:lnSpc>
                <a:spcPct val="90000"/>
              </a:lnSpc>
              <a:defRPr sz="4800">
                <a:solidFill>
                  <a:srgbClr val="191B23"/>
                </a:solidFill>
                <a:latin typeface="Georgia"/>
                <a:ea typeface="Georgia"/>
                <a:cs typeface="Georgia"/>
                <a:sym typeface="Georgia"/>
              </a:defRPr>
            </a:lvl1pPr>
          </a:lstStyle>
          <a:p>
            <a:r>
              <a:t>Title Text</a:t>
            </a:r>
          </a:p>
        </p:txBody>
      </p:sp>
      <p:sp>
        <p:nvSpPr>
          <p:cNvPr id="132" name="Shape 132"/>
          <p:cNvSpPr>
            <a:spLocks noGrp="1"/>
          </p:cNvSpPr>
          <p:nvPr>
            <p:ph type="body" sz="quarter" idx="1"/>
          </p:nvPr>
        </p:nvSpPr>
        <p:spPr>
          <a:xfrm>
            <a:off x="637596" y="4997430"/>
            <a:ext cx="5462017" cy="1565028"/>
          </a:xfrm>
          <a:prstGeom prst="rect">
            <a:avLst/>
          </a:prstGeom>
        </p:spPr>
        <p:txBody>
          <a:bodyPr lIns="0" tIns="0" rIns="0" bIns="0" anchor="t"/>
          <a:lstStyle>
            <a:lvl1pPr marL="0" indent="0" defTabSz="650240">
              <a:lnSpc>
                <a:spcPct val="90000"/>
              </a:lnSpc>
              <a:spcBef>
                <a:spcPts val="0"/>
              </a:spcBef>
              <a:buSzTx/>
              <a:buNone/>
              <a:defRPr sz="2400">
                <a:solidFill>
                  <a:srgbClr val="191B23"/>
                </a:solidFill>
                <a:latin typeface="Calibri"/>
                <a:ea typeface="Calibri"/>
                <a:cs typeface="Calibri"/>
                <a:sym typeface="Calibri"/>
              </a:defRPr>
            </a:lvl1pPr>
            <a:lvl2pPr marL="0" indent="457200" defTabSz="650240">
              <a:lnSpc>
                <a:spcPct val="90000"/>
              </a:lnSpc>
              <a:spcBef>
                <a:spcPts val="0"/>
              </a:spcBef>
              <a:buSzTx/>
              <a:buNone/>
              <a:defRPr sz="2400">
                <a:solidFill>
                  <a:srgbClr val="191B23"/>
                </a:solidFill>
                <a:latin typeface="Calibri"/>
                <a:ea typeface="Calibri"/>
                <a:cs typeface="Calibri"/>
                <a:sym typeface="Calibri"/>
              </a:defRPr>
            </a:lvl2pPr>
            <a:lvl3pPr marL="0" indent="914400" defTabSz="650240">
              <a:lnSpc>
                <a:spcPct val="90000"/>
              </a:lnSpc>
              <a:spcBef>
                <a:spcPts val="0"/>
              </a:spcBef>
              <a:buSzTx/>
              <a:buNone/>
              <a:defRPr sz="2400">
                <a:solidFill>
                  <a:srgbClr val="191B23"/>
                </a:solidFill>
                <a:latin typeface="Calibri"/>
                <a:ea typeface="Calibri"/>
                <a:cs typeface="Calibri"/>
                <a:sym typeface="Calibri"/>
              </a:defRPr>
            </a:lvl3pPr>
            <a:lvl4pPr marL="0" indent="1371600" defTabSz="650240">
              <a:lnSpc>
                <a:spcPct val="90000"/>
              </a:lnSpc>
              <a:spcBef>
                <a:spcPts val="0"/>
              </a:spcBef>
              <a:buSzTx/>
              <a:buNone/>
              <a:defRPr sz="2400">
                <a:solidFill>
                  <a:srgbClr val="191B23"/>
                </a:solidFill>
                <a:latin typeface="Calibri"/>
                <a:ea typeface="Calibri"/>
                <a:cs typeface="Calibri"/>
                <a:sym typeface="Calibri"/>
              </a:defRPr>
            </a:lvl4pPr>
            <a:lvl5pPr marL="0" indent="1828800" defTabSz="650240">
              <a:lnSpc>
                <a:spcPct val="90000"/>
              </a:lnSpc>
              <a:spcBef>
                <a:spcPts val="0"/>
              </a:spcBef>
              <a:buSzTx/>
              <a:buNone/>
              <a:defRPr sz="2400">
                <a:solidFill>
                  <a:srgbClr val="191B23"/>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p:nvPr/>
        </p:nvSpPr>
        <p:spPr>
          <a:xfrm>
            <a:off x="-1" y="9493503"/>
            <a:ext cx="12679682" cy="260097"/>
          </a:xfrm>
          <a:prstGeom prst="rect">
            <a:avLst/>
          </a:prstGeom>
          <a:solidFill>
            <a:srgbClr val="3398CC"/>
          </a:solidFill>
          <a:ln w="12700">
            <a:miter lim="400000"/>
          </a:ln>
        </p:spPr>
        <p:txBody>
          <a:bodyPr lIns="195072" tIns="195072" rIns="195072" bIns="195072" anchor="ctr"/>
          <a:lstStyle/>
          <a:p>
            <a:pPr defTabSz="650240">
              <a:defRPr sz="2400">
                <a:solidFill>
                  <a:srgbClr val="FFFFFF"/>
                </a:solidFill>
                <a:latin typeface="Georgia"/>
                <a:ea typeface="Georgia"/>
                <a:cs typeface="Georgia"/>
                <a:sym typeface="Georgia"/>
              </a:defRPr>
            </a:pPr>
            <a:endParaRPr/>
          </a:p>
        </p:txBody>
      </p:sp>
      <p:sp>
        <p:nvSpPr>
          <p:cNvPr id="134" name="Shape 134"/>
          <p:cNvSpPr/>
          <p:nvPr/>
        </p:nvSpPr>
        <p:spPr>
          <a:xfrm>
            <a:off x="12679680" y="9493503"/>
            <a:ext cx="325121" cy="260097"/>
          </a:xfrm>
          <a:prstGeom prst="rect">
            <a:avLst/>
          </a:prstGeom>
          <a:solidFill>
            <a:srgbClr val="3398CC">
              <a:alpha val="60000"/>
            </a:srgbClr>
          </a:solidFill>
          <a:ln w="12700">
            <a:miter lim="400000"/>
          </a:ln>
        </p:spPr>
        <p:txBody>
          <a:bodyPr lIns="195072" tIns="195072" rIns="195072" bIns="195072" anchor="ctr"/>
          <a:lstStyle/>
          <a:p>
            <a:pPr defTabSz="650240">
              <a:defRPr sz="2400">
                <a:solidFill>
                  <a:srgbClr val="FFFFFF"/>
                </a:solidFill>
                <a:latin typeface="Georgia"/>
                <a:ea typeface="Georgia"/>
                <a:cs typeface="Georgia"/>
                <a:sym typeface="Georgia"/>
              </a:defRPr>
            </a:pPr>
            <a:endParaRPr/>
          </a:p>
        </p:txBody>
      </p:sp>
      <p:sp>
        <p:nvSpPr>
          <p:cNvPr id="135" name="Shape 135"/>
          <p:cNvSpPr>
            <a:spLocks noGrp="1"/>
          </p:cNvSpPr>
          <p:nvPr>
            <p:ph type="sldNum" sz="quarter" idx="2"/>
          </p:nvPr>
        </p:nvSpPr>
        <p:spPr>
          <a:xfrm>
            <a:off x="6285653" y="8779792"/>
            <a:ext cx="3034455" cy="520701"/>
          </a:xfrm>
          <a:prstGeom prst="rect">
            <a:avLst/>
          </a:prstGeom>
        </p:spPr>
        <p:txBody>
          <a:bodyPr lIns="65023" tIns="65023" rIns="65023" bIns="65023" anchor="ctr"/>
          <a:lstStyle>
            <a:lvl1pPr algn="r" defTabSz="650240">
              <a:defRPr sz="1600">
                <a:solidFill>
                  <a:srgbClr val="191B23"/>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ontent, gray">
    <p:spTree>
      <p:nvGrpSpPr>
        <p:cNvPr id="1" name=""/>
        <p:cNvGrpSpPr/>
        <p:nvPr/>
      </p:nvGrpSpPr>
      <p:grpSpPr>
        <a:xfrm>
          <a:off x="0" y="0"/>
          <a:ext cx="0" cy="0"/>
          <a:chOff x="0" y="0"/>
          <a:chExt cx="0" cy="0"/>
        </a:xfrm>
      </p:grpSpPr>
      <p:sp>
        <p:nvSpPr>
          <p:cNvPr id="142" name="Shape 142"/>
          <p:cNvSpPr>
            <a:spLocks noGrp="1"/>
          </p:cNvSpPr>
          <p:nvPr>
            <p:ph type="sldNum" sz="quarter" idx="2"/>
          </p:nvPr>
        </p:nvSpPr>
        <p:spPr>
          <a:xfrm>
            <a:off x="12387650" y="9213144"/>
            <a:ext cx="172543" cy="177801"/>
          </a:xfrm>
          <a:prstGeom prst="rect">
            <a:avLst/>
          </a:prstGeom>
        </p:spPr>
        <p:txBody>
          <a:bodyPr lIns="0" tIns="0" rIns="0" bIns="0" anchor="ctr"/>
          <a:lstStyle>
            <a:lvl1pPr algn="r" defTabSz="650240">
              <a:defRPr sz="1200">
                <a:solidFill>
                  <a:srgbClr val="191B23"/>
                </a:solidFill>
                <a:latin typeface="Calibri"/>
                <a:ea typeface="Calibri"/>
                <a:cs typeface="Calibri"/>
                <a:sym typeface="Calibri"/>
              </a:defRPr>
            </a:lvl1pPr>
          </a:lstStyle>
          <a:p>
            <a:fld id="{86CB4B4D-7CA3-9044-876B-883B54F8677D}" type="slidenum">
              <a:t>‹Nº›</a:t>
            </a:fld>
            <a:endParaRPr/>
          </a:p>
        </p:txBody>
      </p:sp>
      <p:sp>
        <p:nvSpPr>
          <p:cNvPr id="143" name="Shape 143"/>
          <p:cNvSpPr/>
          <p:nvPr/>
        </p:nvSpPr>
        <p:spPr>
          <a:xfrm>
            <a:off x="32" y="1758375"/>
            <a:ext cx="13004771" cy="7995225"/>
          </a:xfrm>
          <a:prstGeom prst="rect">
            <a:avLst/>
          </a:prstGeom>
          <a:solidFill>
            <a:srgbClr val="E2E2E2"/>
          </a:solidFill>
          <a:ln w="12700">
            <a:miter lim="400000"/>
          </a:ln>
        </p:spPr>
        <p:txBody>
          <a:bodyPr lIns="195072" tIns="195072" rIns="195072" bIns="195072"/>
          <a:lstStyle/>
          <a:p>
            <a:pPr algn="l" defTabSz="650240">
              <a:lnSpc>
                <a:spcPts val="4200"/>
              </a:lnSpc>
              <a:defRPr sz="2400" i="1">
                <a:latin typeface="Calibri"/>
                <a:ea typeface="Calibri"/>
                <a:cs typeface="Calibri"/>
                <a:sym typeface="Calibri"/>
              </a:defRPr>
            </a:pPr>
            <a:endParaRPr/>
          </a:p>
        </p:txBody>
      </p:sp>
      <p:sp>
        <p:nvSpPr>
          <p:cNvPr id="144" name="Shape 144"/>
          <p:cNvSpPr>
            <a:spLocks noGrp="1"/>
          </p:cNvSpPr>
          <p:nvPr>
            <p:ph type="title"/>
          </p:nvPr>
        </p:nvSpPr>
        <p:spPr>
          <a:xfrm>
            <a:off x="444607" y="404489"/>
            <a:ext cx="12115586" cy="1096065"/>
          </a:xfrm>
          <a:prstGeom prst="rect">
            <a:avLst/>
          </a:prstGeom>
        </p:spPr>
        <p:txBody>
          <a:bodyPr lIns="0" tIns="0" rIns="0" bIns="0" anchor="b"/>
          <a:lstStyle>
            <a:lvl1pPr algn="l" defTabSz="650240">
              <a:lnSpc>
                <a:spcPct val="90000"/>
              </a:lnSpc>
              <a:defRPr sz="3800">
                <a:solidFill>
                  <a:srgbClr val="191B23"/>
                </a:solidFill>
                <a:latin typeface="Georgia"/>
                <a:ea typeface="Georgia"/>
                <a:cs typeface="Georgia"/>
                <a:sym typeface="Georgia"/>
              </a:defRPr>
            </a:lvl1pPr>
          </a:lstStyle>
          <a:p>
            <a:r>
              <a:t>Title Text</a:t>
            </a:r>
          </a:p>
        </p:txBody>
      </p:sp>
      <p:sp>
        <p:nvSpPr>
          <p:cNvPr id="145" name="Shape 145"/>
          <p:cNvSpPr>
            <a:spLocks noGrp="1"/>
          </p:cNvSpPr>
          <p:nvPr>
            <p:ph type="body" idx="1"/>
          </p:nvPr>
        </p:nvSpPr>
        <p:spPr>
          <a:xfrm>
            <a:off x="442525" y="2196818"/>
            <a:ext cx="12117668" cy="6653672"/>
          </a:xfrm>
          <a:prstGeom prst="rect">
            <a:avLst/>
          </a:prstGeom>
        </p:spPr>
        <p:txBody>
          <a:bodyPr lIns="0" tIns="0" rIns="0" bIns="0" anchor="t"/>
          <a:lstStyle>
            <a:lvl1pPr marL="315595" indent="-315595" defTabSz="650240">
              <a:spcBef>
                <a:spcPts val="1400"/>
              </a:spcBef>
              <a:buSzPct val="100000"/>
              <a:buFont typeface="Arial"/>
              <a:defRPr sz="2800">
                <a:solidFill>
                  <a:srgbClr val="191B23"/>
                </a:solidFill>
                <a:latin typeface="Calibri"/>
                <a:ea typeface="Calibri"/>
                <a:cs typeface="Calibri"/>
                <a:sym typeface="Calibri"/>
              </a:defRPr>
            </a:lvl1pPr>
            <a:lvl2pPr marL="558800" indent="-333375" defTabSz="650240">
              <a:spcBef>
                <a:spcPts val="1400"/>
              </a:spcBef>
              <a:buSzPct val="100000"/>
              <a:buFont typeface="Arial"/>
              <a:buChar char="–"/>
              <a:defRPr sz="2800">
                <a:solidFill>
                  <a:srgbClr val="191B23"/>
                </a:solidFill>
                <a:latin typeface="Calibri"/>
                <a:ea typeface="Calibri"/>
                <a:cs typeface="Calibri"/>
                <a:sym typeface="Calibri"/>
              </a:defRPr>
            </a:lvl2pPr>
            <a:lvl3pPr marL="779144" indent="-315594" defTabSz="650240">
              <a:spcBef>
                <a:spcPts val="1400"/>
              </a:spcBef>
              <a:buSzPct val="100000"/>
              <a:buFont typeface="Arial"/>
              <a:defRPr sz="2800">
                <a:solidFill>
                  <a:srgbClr val="191B23"/>
                </a:solidFill>
                <a:latin typeface="Calibri"/>
                <a:ea typeface="Calibri"/>
                <a:cs typeface="Calibri"/>
                <a:sym typeface="Calibri"/>
              </a:defRPr>
            </a:lvl3pPr>
            <a:lvl4pPr marL="1004569" indent="-315594" defTabSz="650240">
              <a:spcBef>
                <a:spcPts val="1400"/>
              </a:spcBef>
              <a:buSzPct val="100000"/>
              <a:buFont typeface="Arial"/>
              <a:buChar char="–"/>
              <a:defRPr sz="2800">
                <a:solidFill>
                  <a:srgbClr val="191B23"/>
                </a:solidFill>
                <a:latin typeface="Calibri"/>
                <a:ea typeface="Calibri"/>
                <a:cs typeface="Calibri"/>
                <a:sym typeface="Calibri"/>
              </a:defRPr>
            </a:lvl4pPr>
            <a:lvl5pPr marL="1229994" indent="-315594" defTabSz="650240">
              <a:spcBef>
                <a:spcPts val="1400"/>
              </a:spcBef>
              <a:buSzPct val="100000"/>
              <a:buFont typeface="Arial"/>
              <a:defRPr sz="2800">
                <a:solidFill>
                  <a:srgbClr val="191B23"/>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p:nvPr/>
        </p:nvSpPr>
        <p:spPr>
          <a:xfrm>
            <a:off x="12258095" y="9213144"/>
            <a:ext cx="302098" cy="177801"/>
          </a:xfrm>
          <a:prstGeom prst="rect">
            <a:avLst/>
          </a:prstGeom>
          <a:ln w="12700">
            <a:miter lim="400000"/>
          </a:ln>
        </p:spPr>
        <p:txBody>
          <a:bodyPr wrap="none" lIns="0" tIns="0" rIns="0" bIns="0" anchor="ctr">
            <a:spAutoFit/>
          </a:bodyPr>
          <a:lstStyle/>
          <a:p>
            <a:pPr algn="r" defTabSz="650240">
              <a:defRPr sz="1200">
                <a:solidFill>
                  <a:srgbClr val="191B23"/>
                </a:solidFill>
                <a:latin typeface="Calibri"/>
                <a:ea typeface="Calibri"/>
                <a:cs typeface="Calibri"/>
                <a:sym typeface="Calibri"/>
              </a:defRPr>
            </a:pPr>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right image, gray">
    <p:spTree>
      <p:nvGrpSpPr>
        <p:cNvPr id="1" name=""/>
        <p:cNvGrpSpPr/>
        <p:nvPr/>
      </p:nvGrpSpPr>
      <p:grpSpPr>
        <a:xfrm>
          <a:off x="0" y="0"/>
          <a:ext cx="0" cy="0"/>
          <a:chOff x="0" y="0"/>
          <a:chExt cx="0" cy="0"/>
        </a:xfrm>
      </p:grpSpPr>
      <p:sp>
        <p:nvSpPr>
          <p:cNvPr id="153" name="Shape 153"/>
          <p:cNvSpPr>
            <a:spLocks noGrp="1"/>
          </p:cNvSpPr>
          <p:nvPr>
            <p:ph type="sldNum" sz="quarter" idx="2"/>
          </p:nvPr>
        </p:nvSpPr>
        <p:spPr>
          <a:xfrm>
            <a:off x="12387650" y="9213144"/>
            <a:ext cx="172543" cy="177801"/>
          </a:xfrm>
          <a:prstGeom prst="rect">
            <a:avLst/>
          </a:prstGeom>
        </p:spPr>
        <p:txBody>
          <a:bodyPr lIns="0" tIns="0" rIns="0" bIns="0" anchor="ctr"/>
          <a:lstStyle>
            <a:lvl1pPr algn="r" defTabSz="650240">
              <a:defRPr sz="1200">
                <a:solidFill>
                  <a:srgbClr val="191B23"/>
                </a:solidFill>
                <a:latin typeface="Calibri"/>
                <a:ea typeface="Calibri"/>
                <a:cs typeface="Calibri"/>
                <a:sym typeface="Calibri"/>
              </a:defRPr>
            </a:lvl1pPr>
          </a:lstStyle>
          <a:p>
            <a:fld id="{86CB4B4D-7CA3-9044-876B-883B54F8677D}" type="slidenum">
              <a:t>‹Nº›</a:t>
            </a:fld>
            <a:endParaRPr/>
          </a:p>
        </p:txBody>
      </p:sp>
      <p:sp>
        <p:nvSpPr>
          <p:cNvPr id="154" name="Shape 154"/>
          <p:cNvSpPr/>
          <p:nvPr/>
        </p:nvSpPr>
        <p:spPr>
          <a:xfrm>
            <a:off x="32" y="1758375"/>
            <a:ext cx="13004771" cy="7995225"/>
          </a:xfrm>
          <a:prstGeom prst="rect">
            <a:avLst/>
          </a:prstGeom>
          <a:solidFill>
            <a:srgbClr val="E2E2E2"/>
          </a:solidFill>
          <a:ln w="12700">
            <a:miter lim="400000"/>
          </a:ln>
        </p:spPr>
        <p:txBody>
          <a:bodyPr lIns="195072" tIns="195072" rIns="195072" bIns="195072"/>
          <a:lstStyle/>
          <a:p>
            <a:pPr algn="l" defTabSz="650240">
              <a:lnSpc>
                <a:spcPts val="4200"/>
              </a:lnSpc>
              <a:defRPr sz="2400" i="1">
                <a:latin typeface="Calibri"/>
                <a:ea typeface="Calibri"/>
                <a:cs typeface="Calibri"/>
                <a:sym typeface="Calibri"/>
              </a:defRPr>
            </a:pPr>
            <a:endParaRPr/>
          </a:p>
        </p:txBody>
      </p:sp>
      <p:sp>
        <p:nvSpPr>
          <p:cNvPr id="155" name="Shape 155"/>
          <p:cNvSpPr/>
          <p:nvPr/>
        </p:nvSpPr>
        <p:spPr>
          <a:xfrm>
            <a:off x="12258095" y="9213144"/>
            <a:ext cx="302098" cy="177801"/>
          </a:xfrm>
          <a:prstGeom prst="rect">
            <a:avLst/>
          </a:prstGeom>
          <a:ln w="12700">
            <a:miter lim="400000"/>
          </a:ln>
        </p:spPr>
        <p:txBody>
          <a:bodyPr wrap="none" lIns="0" tIns="0" rIns="0" bIns="0" anchor="ctr">
            <a:spAutoFit/>
          </a:bodyPr>
          <a:lstStyle/>
          <a:p>
            <a:pPr algn="r" defTabSz="650240">
              <a:defRPr sz="1200">
                <a:solidFill>
                  <a:srgbClr val="191B23"/>
                </a:solidFill>
                <a:latin typeface="Calibri"/>
                <a:ea typeface="Calibri"/>
                <a:cs typeface="Calibri"/>
                <a:sym typeface="Calibri"/>
              </a:defRPr>
            </a:pPr>
            <a:endParaRPr/>
          </a:p>
        </p:txBody>
      </p:sp>
      <p:sp>
        <p:nvSpPr>
          <p:cNvPr id="156" name="Shape 156"/>
          <p:cNvSpPr>
            <a:spLocks noGrp="1"/>
          </p:cNvSpPr>
          <p:nvPr>
            <p:ph type="title"/>
          </p:nvPr>
        </p:nvSpPr>
        <p:spPr>
          <a:xfrm>
            <a:off x="444607" y="404489"/>
            <a:ext cx="12115586" cy="1096065"/>
          </a:xfrm>
          <a:prstGeom prst="rect">
            <a:avLst/>
          </a:prstGeom>
        </p:spPr>
        <p:txBody>
          <a:bodyPr lIns="0" tIns="0" rIns="0" bIns="0" anchor="b"/>
          <a:lstStyle>
            <a:lvl1pPr algn="l" defTabSz="650240">
              <a:lnSpc>
                <a:spcPct val="90000"/>
              </a:lnSpc>
              <a:defRPr sz="3800">
                <a:solidFill>
                  <a:srgbClr val="191B23"/>
                </a:solidFill>
                <a:latin typeface="Georgia"/>
                <a:ea typeface="Georgia"/>
                <a:cs typeface="Georgia"/>
                <a:sym typeface="Georgia"/>
              </a:defRPr>
            </a:lvl1pPr>
          </a:lstStyle>
          <a:p>
            <a:r>
              <a:t>Title Text</a:t>
            </a:r>
          </a:p>
        </p:txBody>
      </p:sp>
      <p:sp>
        <p:nvSpPr>
          <p:cNvPr id="157" name="Shape 157"/>
          <p:cNvSpPr>
            <a:spLocks noGrp="1"/>
          </p:cNvSpPr>
          <p:nvPr>
            <p:ph type="body" sz="half" idx="1"/>
          </p:nvPr>
        </p:nvSpPr>
        <p:spPr>
          <a:xfrm>
            <a:off x="442525" y="2196818"/>
            <a:ext cx="5882918" cy="6653672"/>
          </a:xfrm>
          <a:prstGeom prst="rect">
            <a:avLst/>
          </a:prstGeom>
        </p:spPr>
        <p:txBody>
          <a:bodyPr lIns="0" tIns="0" rIns="0" bIns="0" anchor="t"/>
          <a:lstStyle>
            <a:lvl1pPr marL="315595" indent="-315595" defTabSz="650240">
              <a:spcBef>
                <a:spcPts val="1400"/>
              </a:spcBef>
              <a:buSzPct val="100000"/>
              <a:buFont typeface="Arial"/>
              <a:defRPr sz="2800">
                <a:solidFill>
                  <a:srgbClr val="191B23"/>
                </a:solidFill>
                <a:latin typeface="Calibri"/>
                <a:ea typeface="Calibri"/>
                <a:cs typeface="Calibri"/>
                <a:sym typeface="Calibri"/>
              </a:defRPr>
            </a:lvl1pPr>
            <a:lvl2pPr marL="558800" indent="-333375" defTabSz="650240">
              <a:spcBef>
                <a:spcPts val="1400"/>
              </a:spcBef>
              <a:buSzPct val="100000"/>
              <a:buFont typeface="Arial"/>
              <a:buChar char="–"/>
              <a:defRPr sz="2800">
                <a:solidFill>
                  <a:srgbClr val="191B23"/>
                </a:solidFill>
                <a:latin typeface="Calibri"/>
                <a:ea typeface="Calibri"/>
                <a:cs typeface="Calibri"/>
                <a:sym typeface="Calibri"/>
              </a:defRPr>
            </a:lvl2pPr>
            <a:lvl3pPr marL="779144" indent="-315594" defTabSz="650240">
              <a:spcBef>
                <a:spcPts val="1400"/>
              </a:spcBef>
              <a:buSzPct val="100000"/>
              <a:buFont typeface="Arial"/>
              <a:defRPr sz="2800">
                <a:solidFill>
                  <a:srgbClr val="191B23"/>
                </a:solidFill>
                <a:latin typeface="Calibri"/>
                <a:ea typeface="Calibri"/>
                <a:cs typeface="Calibri"/>
                <a:sym typeface="Calibri"/>
              </a:defRPr>
            </a:lvl3pPr>
            <a:lvl4pPr marL="1004569" indent="-315594" defTabSz="650240">
              <a:spcBef>
                <a:spcPts val="1400"/>
              </a:spcBef>
              <a:buSzPct val="100000"/>
              <a:buFont typeface="Arial"/>
              <a:buChar char="–"/>
              <a:defRPr sz="2800">
                <a:solidFill>
                  <a:srgbClr val="191B23"/>
                </a:solidFill>
                <a:latin typeface="Calibri"/>
                <a:ea typeface="Calibri"/>
                <a:cs typeface="Calibri"/>
                <a:sym typeface="Calibri"/>
              </a:defRPr>
            </a:lvl4pPr>
            <a:lvl5pPr marL="1229994" indent="-315594" defTabSz="650240">
              <a:spcBef>
                <a:spcPts val="1400"/>
              </a:spcBef>
              <a:buSzPct val="100000"/>
              <a:buFont typeface="Arial"/>
              <a:defRPr sz="2800">
                <a:solidFill>
                  <a:srgbClr val="191B23"/>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gray">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12387650" y="9213144"/>
            <a:ext cx="172543" cy="177801"/>
          </a:xfrm>
          <a:prstGeom prst="rect">
            <a:avLst/>
          </a:prstGeom>
        </p:spPr>
        <p:txBody>
          <a:bodyPr lIns="0" tIns="0" rIns="0" bIns="0" anchor="ctr"/>
          <a:lstStyle>
            <a:lvl1pPr algn="r" defTabSz="650240">
              <a:defRPr sz="1200">
                <a:solidFill>
                  <a:srgbClr val="191B23"/>
                </a:solidFill>
                <a:latin typeface="Calibri"/>
                <a:ea typeface="Calibri"/>
                <a:cs typeface="Calibri"/>
                <a:sym typeface="Calibri"/>
              </a:defRPr>
            </a:lvl1pPr>
          </a:lstStyle>
          <a:p>
            <a:fld id="{86CB4B4D-7CA3-9044-876B-883B54F8677D}" type="slidenum">
              <a:t>‹Nº›</a:t>
            </a:fld>
            <a:endParaRPr/>
          </a:p>
        </p:txBody>
      </p:sp>
      <p:sp>
        <p:nvSpPr>
          <p:cNvPr id="165" name="Shape 165"/>
          <p:cNvSpPr/>
          <p:nvPr/>
        </p:nvSpPr>
        <p:spPr>
          <a:xfrm>
            <a:off x="32" y="1758375"/>
            <a:ext cx="13004771" cy="7995225"/>
          </a:xfrm>
          <a:prstGeom prst="rect">
            <a:avLst/>
          </a:prstGeom>
          <a:solidFill>
            <a:srgbClr val="E2E2E2"/>
          </a:solidFill>
          <a:ln w="12700">
            <a:miter lim="400000"/>
          </a:ln>
        </p:spPr>
        <p:txBody>
          <a:bodyPr lIns="195072" tIns="195072" rIns="195072" bIns="195072"/>
          <a:lstStyle/>
          <a:p>
            <a:pPr algn="l" defTabSz="650240">
              <a:lnSpc>
                <a:spcPts val="4200"/>
              </a:lnSpc>
              <a:defRPr sz="2400" i="1">
                <a:latin typeface="Calibri"/>
                <a:ea typeface="Calibri"/>
                <a:cs typeface="Calibri"/>
                <a:sym typeface="Calibri"/>
              </a:defRPr>
            </a:pPr>
            <a:endParaRPr/>
          </a:p>
        </p:txBody>
      </p:sp>
      <p:sp>
        <p:nvSpPr>
          <p:cNvPr id="166" name="Shape 166"/>
          <p:cNvSpPr>
            <a:spLocks noGrp="1"/>
          </p:cNvSpPr>
          <p:nvPr>
            <p:ph type="title"/>
          </p:nvPr>
        </p:nvSpPr>
        <p:spPr>
          <a:xfrm>
            <a:off x="444607" y="404489"/>
            <a:ext cx="12115586" cy="1096065"/>
          </a:xfrm>
          <a:prstGeom prst="rect">
            <a:avLst/>
          </a:prstGeom>
        </p:spPr>
        <p:txBody>
          <a:bodyPr lIns="0" tIns="0" rIns="0" bIns="0" anchor="b"/>
          <a:lstStyle>
            <a:lvl1pPr algn="l" defTabSz="650240">
              <a:lnSpc>
                <a:spcPct val="90000"/>
              </a:lnSpc>
              <a:defRPr sz="3800">
                <a:solidFill>
                  <a:srgbClr val="191B23"/>
                </a:solidFill>
                <a:latin typeface="Georgia"/>
                <a:ea typeface="Georgia"/>
                <a:cs typeface="Georgia"/>
                <a:sym typeface="Georgia"/>
              </a:defRPr>
            </a:lvl1pPr>
          </a:lstStyle>
          <a:p>
            <a:r>
              <a:t>Title Text</a:t>
            </a:r>
          </a:p>
        </p:txBody>
      </p:sp>
      <p:sp>
        <p:nvSpPr>
          <p:cNvPr id="167" name="Shape 167"/>
          <p:cNvSpPr/>
          <p:nvPr/>
        </p:nvSpPr>
        <p:spPr>
          <a:xfrm>
            <a:off x="12258095" y="9213144"/>
            <a:ext cx="302098" cy="177801"/>
          </a:xfrm>
          <a:prstGeom prst="rect">
            <a:avLst/>
          </a:prstGeom>
          <a:ln w="12700">
            <a:miter lim="400000"/>
          </a:ln>
        </p:spPr>
        <p:txBody>
          <a:bodyPr wrap="none" lIns="0" tIns="0" rIns="0" bIns="0" anchor="ctr">
            <a:spAutoFit/>
          </a:bodyPr>
          <a:lstStyle/>
          <a:p>
            <a:pPr algn="r" defTabSz="650240">
              <a:defRPr sz="1200">
                <a:solidFill>
                  <a:srgbClr val="191B23"/>
                </a:solidFill>
                <a:latin typeface="Calibri"/>
                <a:ea typeface="Calibri"/>
                <a:cs typeface="Calibri"/>
                <a:sym typeface="Calibri"/>
              </a:defRPr>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right image, gray">
    <p:spTree>
      <p:nvGrpSpPr>
        <p:cNvPr id="1" name=""/>
        <p:cNvGrpSpPr/>
        <p:nvPr/>
      </p:nvGrpSpPr>
      <p:grpSpPr>
        <a:xfrm>
          <a:off x="0" y="0"/>
          <a:ext cx="0" cy="0"/>
          <a:chOff x="0" y="0"/>
          <a:chExt cx="0" cy="0"/>
        </a:xfrm>
      </p:grpSpPr>
      <p:sp>
        <p:nvSpPr>
          <p:cNvPr id="174" name="Shape 174"/>
          <p:cNvSpPr>
            <a:spLocks noGrp="1"/>
          </p:cNvSpPr>
          <p:nvPr>
            <p:ph type="sldNum" sz="quarter" idx="2"/>
          </p:nvPr>
        </p:nvSpPr>
        <p:spPr>
          <a:xfrm>
            <a:off x="12387650" y="9213144"/>
            <a:ext cx="172543" cy="177801"/>
          </a:xfrm>
          <a:prstGeom prst="rect">
            <a:avLst/>
          </a:prstGeom>
        </p:spPr>
        <p:txBody>
          <a:bodyPr lIns="0" tIns="0" rIns="0" bIns="0" anchor="ctr"/>
          <a:lstStyle>
            <a:lvl1pPr algn="r" defTabSz="650240">
              <a:defRPr sz="1200">
                <a:solidFill>
                  <a:srgbClr val="191B23"/>
                </a:solidFill>
                <a:latin typeface="Calibri"/>
                <a:ea typeface="Calibri"/>
                <a:cs typeface="Calibri"/>
                <a:sym typeface="Calibri"/>
              </a:defRPr>
            </a:lvl1pPr>
          </a:lstStyle>
          <a:p>
            <a:fld id="{86CB4B4D-7CA3-9044-876B-883B54F8677D}" type="slidenum">
              <a:t>‹Nº›</a:t>
            </a:fld>
            <a:endParaRPr/>
          </a:p>
        </p:txBody>
      </p:sp>
      <p:sp>
        <p:nvSpPr>
          <p:cNvPr id="175" name="Shape 175"/>
          <p:cNvSpPr/>
          <p:nvPr/>
        </p:nvSpPr>
        <p:spPr>
          <a:xfrm>
            <a:off x="32" y="1758375"/>
            <a:ext cx="13004771" cy="7995225"/>
          </a:xfrm>
          <a:prstGeom prst="rect">
            <a:avLst/>
          </a:prstGeom>
          <a:solidFill>
            <a:srgbClr val="E2E2E2"/>
          </a:solidFill>
          <a:ln w="12700">
            <a:miter lim="400000"/>
          </a:ln>
        </p:spPr>
        <p:txBody>
          <a:bodyPr lIns="195072" tIns="195072" rIns="195072" bIns="195072"/>
          <a:lstStyle/>
          <a:p>
            <a:pPr algn="l" defTabSz="650240">
              <a:lnSpc>
                <a:spcPts val="4200"/>
              </a:lnSpc>
              <a:defRPr sz="2400" i="1">
                <a:latin typeface="Calibri"/>
                <a:ea typeface="Calibri"/>
                <a:cs typeface="Calibri"/>
                <a:sym typeface="Calibri"/>
              </a:defRPr>
            </a:pPr>
            <a:endParaRPr/>
          </a:p>
        </p:txBody>
      </p:sp>
      <p:sp>
        <p:nvSpPr>
          <p:cNvPr id="176" name="Shape 176"/>
          <p:cNvSpPr/>
          <p:nvPr/>
        </p:nvSpPr>
        <p:spPr>
          <a:xfrm>
            <a:off x="12258095" y="9213144"/>
            <a:ext cx="302098" cy="177801"/>
          </a:xfrm>
          <a:prstGeom prst="rect">
            <a:avLst/>
          </a:prstGeom>
          <a:ln w="12700">
            <a:miter lim="400000"/>
          </a:ln>
        </p:spPr>
        <p:txBody>
          <a:bodyPr wrap="none" lIns="0" tIns="0" rIns="0" bIns="0" anchor="ctr">
            <a:spAutoFit/>
          </a:bodyPr>
          <a:lstStyle/>
          <a:p>
            <a:pPr algn="r" defTabSz="650240">
              <a:defRPr sz="1200">
                <a:solidFill>
                  <a:srgbClr val="191B23"/>
                </a:solidFill>
                <a:latin typeface="Calibri"/>
                <a:ea typeface="Calibri"/>
                <a:cs typeface="Calibri"/>
                <a:sym typeface="Calibri"/>
              </a:defRPr>
            </a:pPr>
            <a:endParaRPr/>
          </a:p>
        </p:txBody>
      </p:sp>
      <p:sp>
        <p:nvSpPr>
          <p:cNvPr id="177" name="Shape 177"/>
          <p:cNvSpPr>
            <a:spLocks noGrp="1"/>
          </p:cNvSpPr>
          <p:nvPr>
            <p:ph type="title"/>
          </p:nvPr>
        </p:nvSpPr>
        <p:spPr>
          <a:xfrm>
            <a:off x="444607" y="404489"/>
            <a:ext cx="12115586" cy="1096065"/>
          </a:xfrm>
          <a:prstGeom prst="rect">
            <a:avLst/>
          </a:prstGeom>
        </p:spPr>
        <p:txBody>
          <a:bodyPr lIns="0" tIns="0" rIns="0" bIns="0" anchor="b"/>
          <a:lstStyle>
            <a:lvl1pPr algn="l" defTabSz="650240">
              <a:lnSpc>
                <a:spcPct val="90000"/>
              </a:lnSpc>
              <a:defRPr sz="3800">
                <a:solidFill>
                  <a:srgbClr val="191B23"/>
                </a:solidFill>
                <a:latin typeface="Georgia"/>
                <a:ea typeface="Georgia"/>
                <a:cs typeface="Georgia"/>
                <a:sym typeface="Georgia"/>
              </a:defRPr>
            </a:lvl1pPr>
          </a:lstStyle>
          <a:p>
            <a:r>
              <a:t>Title Text</a:t>
            </a:r>
          </a:p>
        </p:txBody>
      </p:sp>
      <p:sp>
        <p:nvSpPr>
          <p:cNvPr id="178" name="Shape 178"/>
          <p:cNvSpPr>
            <a:spLocks noGrp="1"/>
          </p:cNvSpPr>
          <p:nvPr>
            <p:ph type="body" sz="half" idx="1"/>
          </p:nvPr>
        </p:nvSpPr>
        <p:spPr>
          <a:xfrm>
            <a:off x="442525" y="2196818"/>
            <a:ext cx="5882918" cy="6653672"/>
          </a:xfrm>
          <a:prstGeom prst="rect">
            <a:avLst/>
          </a:prstGeom>
        </p:spPr>
        <p:txBody>
          <a:bodyPr lIns="0" tIns="0" rIns="0" bIns="0" anchor="t"/>
          <a:lstStyle>
            <a:lvl1pPr marL="315595" indent="-315595" defTabSz="650240">
              <a:spcBef>
                <a:spcPts val="1400"/>
              </a:spcBef>
              <a:buSzPct val="100000"/>
              <a:buFont typeface="Arial"/>
              <a:defRPr sz="2800">
                <a:solidFill>
                  <a:srgbClr val="191B23"/>
                </a:solidFill>
                <a:latin typeface="Calibri"/>
                <a:ea typeface="Calibri"/>
                <a:cs typeface="Calibri"/>
                <a:sym typeface="Calibri"/>
              </a:defRPr>
            </a:lvl1pPr>
            <a:lvl2pPr marL="558800" indent="-333375" defTabSz="650240">
              <a:spcBef>
                <a:spcPts val="1400"/>
              </a:spcBef>
              <a:buSzPct val="100000"/>
              <a:buFont typeface="Arial"/>
              <a:buChar char="–"/>
              <a:defRPr sz="2800">
                <a:solidFill>
                  <a:srgbClr val="191B23"/>
                </a:solidFill>
                <a:latin typeface="Calibri"/>
                <a:ea typeface="Calibri"/>
                <a:cs typeface="Calibri"/>
                <a:sym typeface="Calibri"/>
              </a:defRPr>
            </a:lvl2pPr>
            <a:lvl3pPr marL="779144" indent="-315594" defTabSz="650240">
              <a:spcBef>
                <a:spcPts val="1400"/>
              </a:spcBef>
              <a:buSzPct val="100000"/>
              <a:buFont typeface="Arial"/>
              <a:defRPr sz="2800">
                <a:solidFill>
                  <a:srgbClr val="191B23"/>
                </a:solidFill>
                <a:latin typeface="Calibri"/>
                <a:ea typeface="Calibri"/>
                <a:cs typeface="Calibri"/>
                <a:sym typeface="Calibri"/>
              </a:defRPr>
            </a:lvl3pPr>
            <a:lvl4pPr marL="1004569" indent="-315594" defTabSz="650240">
              <a:spcBef>
                <a:spcPts val="1400"/>
              </a:spcBef>
              <a:buSzPct val="100000"/>
              <a:buFont typeface="Arial"/>
              <a:buChar char="–"/>
              <a:defRPr sz="2800">
                <a:solidFill>
                  <a:srgbClr val="191B23"/>
                </a:solidFill>
                <a:latin typeface="Calibri"/>
                <a:ea typeface="Calibri"/>
                <a:cs typeface="Calibri"/>
                <a:sym typeface="Calibri"/>
              </a:defRPr>
            </a:lvl4pPr>
            <a:lvl5pPr marL="1229994" indent="-315594" defTabSz="650240">
              <a:spcBef>
                <a:spcPts val="1400"/>
              </a:spcBef>
              <a:buSzPct val="100000"/>
              <a:buFont typeface="Arial"/>
              <a:defRPr sz="2800">
                <a:solidFill>
                  <a:srgbClr val="191B23"/>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content, gray">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12387650" y="9213144"/>
            <a:ext cx="172543" cy="177801"/>
          </a:xfrm>
          <a:prstGeom prst="rect">
            <a:avLst/>
          </a:prstGeom>
        </p:spPr>
        <p:txBody>
          <a:bodyPr lIns="0" tIns="0" rIns="0" bIns="0" anchor="ctr"/>
          <a:lstStyle>
            <a:lvl1pPr algn="r" defTabSz="650240">
              <a:defRPr sz="1200">
                <a:solidFill>
                  <a:srgbClr val="191B23"/>
                </a:solidFill>
                <a:latin typeface="Calibri"/>
                <a:ea typeface="Calibri"/>
                <a:cs typeface="Calibri"/>
                <a:sym typeface="Calibri"/>
              </a:defRPr>
            </a:lvl1pPr>
          </a:lstStyle>
          <a:p>
            <a:fld id="{86CB4B4D-7CA3-9044-876B-883B54F8677D}" type="slidenum">
              <a:t>‹Nº›</a:t>
            </a:fld>
            <a:endParaRPr/>
          </a:p>
        </p:txBody>
      </p:sp>
      <p:sp>
        <p:nvSpPr>
          <p:cNvPr id="186" name="Shape 186"/>
          <p:cNvSpPr/>
          <p:nvPr/>
        </p:nvSpPr>
        <p:spPr>
          <a:xfrm>
            <a:off x="32" y="1758375"/>
            <a:ext cx="13004771" cy="7995225"/>
          </a:xfrm>
          <a:prstGeom prst="rect">
            <a:avLst/>
          </a:prstGeom>
          <a:solidFill>
            <a:srgbClr val="E2E2E2"/>
          </a:solidFill>
          <a:ln w="12700">
            <a:miter lim="400000"/>
          </a:ln>
        </p:spPr>
        <p:txBody>
          <a:bodyPr lIns="195072" tIns="195072" rIns="195072" bIns="195072"/>
          <a:lstStyle/>
          <a:p>
            <a:pPr algn="l" defTabSz="650240">
              <a:lnSpc>
                <a:spcPts val="4200"/>
              </a:lnSpc>
              <a:defRPr sz="2400" i="1">
                <a:latin typeface="Calibri"/>
                <a:ea typeface="Calibri"/>
                <a:cs typeface="Calibri"/>
                <a:sym typeface="Calibri"/>
              </a:defRPr>
            </a:pPr>
            <a:endParaRPr/>
          </a:p>
        </p:txBody>
      </p:sp>
      <p:sp>
        <p:nvSpPr>
          <p:cNvPr id="187" name="Shape 187"/>
          <p:cNvSpPr>
            <a:spLocks noGrp="1"/>
          </p:cNvSpPr>
          <p:nvPr>
            <p:ph type="title"/>
          </p:nvPr>
        </p:nvSpPr>
        <p:spPr>
          <a:xfrm>
            <a:off x="444607" y="404489"/>
            <a:ext cx="12115586" cy="1096065"/>
          </a:xfrm>
          <a:prstGeom prst="rect">
            <a:avLst/>
          </a:prstGeom>
        </p:spPr>
        <p:txBody>
          <a:bodyPr lIns="0" tIns="0" rIns="0" bIns="0" anchor="b"/>
          <a:lstStyle>
            <a:lvl1pPr algn="l" defTabSz="650240">
              <a:lnSpc>
                <a:spcPct val="90000"/>
              </a:lnSpc>
              <a:defRPr sz="3800">
                <a:solidFill>
                  <a:srgbClr val="191B23"/>
                </a:solidFill>
                <a:latin typeface="Georgia"/>
                <a:ea typeface="Georgia"/>
                <a:cs typeface="Georgia"/>
                <a:sym typeface="Georgia"/>
              </a:defRPr>
            </a:lvl1pPr>
          </a:lstStyle>
          <a:p>
            <a:r>
              <a:t>Title Text</a:t>
            </a:r>
          </a:p>
        </p:txBody>
      </p:sp>
      <p:sp>
        <p:nvSpPr>
          <p:cNvPr id="188" name="Shape 188"/>
          <p:cNvSpPr>
            <a:spLocks noGrp="1"/>
          </p:cNvSpPr>
          <p:nvPr>
            <p:ph type="body" idx="1"/>
          </p:nvPr>
        </p:nvSpPr>
        <p:spPr>
          <a:xfrm>
            <a:off x="442525" y="2196818"/>
            <a:ext cx="12117668" cy="6653672"/>
          </a:xfrm>
          <a:prstGeom prst="rect">
            <a:avLst/>
          </a:prstGeom>
        </p:spPr>
        <p:txBody>
          <a:bodyPr lIns="0" tIns="0" rIns="0" bIns="0" anchor="t"/>
          <a:lstStyle>
            <a:lvl1pPr marL="315595" indent="-315595" defTabSz="650240">
              <a:spcBef>
                <a:spcPts val="1400"/>
              </a:spcBef>
              <a:buSzPct val="100000"/>
              <a:buFont typeface="Arial"/>
              <a:defRPr sz="2800">
                <a:solidFill>
                  <a:srgbClr val="191B23"/>
                </a:solidFill>
                <a:latin typeface="Calibri"/>
                <a:ea typeface="Calibri"/>
                <a:cs typeface="Calibri"/>
                <a:sym typeface="Calibri"/>
              </a:defRPr>
            </a:lvl1pPr>
            <a:lvl2pPr marL="558800" indent="-333375" defTabSz="650240">
              <a:spcBef>
                <a:spcPts val="1400"/>
              </a:spcBef>
              <a:buSzPct val="100000"/>
              <a:buFont typeface="Arial"/>
              <a:buChar char="–"/>
              <a:defRPr sz="2800">
                <a:solidFill>
                  <a:srgbClr val="191B23"/>
                </a:solidFill>
                <a:latin typeface="Calibri"/>
                <a:ea typeface="Calibri"/>
                <a:cs typeface="Calibri"/>
                <a:sym typeface="Calibri"/>
              </a:defRPr>
            </a:lvl2pPr>
            <a:lvl3pPr marL="779144" indent="-315594" defTabSz="650240">
              <a:spcBef>
                <a:spcPts val="1400"/>
              </a:spcBef>
              <a:buSzPct val="100000"/>
              <a:buFont typeface="Arial"/>
              <a:defRPr sz="2800">
                <a:solidFill>
                  <a:srgbClr val="191B23"/>
                </a:solidFill>
                <a:latin typeface="Calibri"/>
                <a:ea typeface="Calibri"/>
                <a:cs typeface="Calibri"/>
                <a:sym typeface="Calibri"/>
              </a:defRPr>
            </a:lvl3pPr>
            <a:lvl4pPr marL="1004569" indent="-315594" defTabSz="650240">
              <a:spcBef>
                <a:spcPts val="1400"/>
              </a:spcBef>
              <a:buSzPct val="100000"/>
              <a:buFont typeface="Arial"/>
              <a:buChar char="–"/>
              <a:defRPr sz="2800">
                <a:solidFill>
                  <a:srgbClr val="191B23"/>
                </a:solidFill>
                <a:latin typeface="Calibri"/>
                <a:ea typeface="Calibri"/>
                <a:cs typeface="Calibri"/>
                <a:sym typeface="Calibri"/>
              </a:defRPr>
            </a:lvl4pPr>
            <a:lvl5pPr marL="1229994" indent="-315594" defTabSz="650240">
              <a:spcBef>
                <a:spcPts val="1400"/>
              </a:spcBef>
              <a:buSzPct val="100000"/>
              <a:buFont typeface="Arial"/>
              <a:defRPr sz="2800">
                <a:solidFill>
                  <a:srgbClr val="191B23"/>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9" name="Shape 189"/>
          <p:cNvSpPr/>
          <p:nvPr/>
        </p:nvSpPr>
        <p:spPr>
          <a:xfrm>
            <a:off x="12258095" y="9213144"/>
            <a:ext cx="302098" cy="177801"/>
          </a:xfrm>
          <a:prstGeom prst="rect">
            <a:avLst/>
          </a:prstGeom>
          <a:ln w="12700">
            <a:miter lim="400000"/>
          </a:ln>
        </p:spPr>
        <p:txBody>
          <a:bodyPr wrap="none" lIns="0" tIns="0" rIns="0" bIns="0" anchor="ctr">
            <a:spAutoFit/>
          </a:bodyPr>
          <a:lstStyle/>
          <a:p>
            <a:pPr algn="r" defTabSz="650240">
              <a:defRPr sz="1200">
                <a:solidFill>
                  <a:srgbClr val="191B23"/>
                </a:solidFill>
                <a:latin typeface="Calibri"/>
                <a:ea typeface="Calibri"/>
                <a:cs typeface="Calibri"/>
                <a:sym typeface="Calibri"/>
              </a:defRPr>
            </a:pPr>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bIns="0"/>
          <a:lstStyle>
            <a:lvl1pPr>
              <a:defRPr b="0" cap="none" baseline="0">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369597A0-3473-460F-B73F-B79535986219}"/>
              </a:ext>
            </a:extLst>
          </p:cNvPr>
          <p:cNvSpPr/>
          <p:nvPr userDrawn="1"/>
        </p:nvSpPr>
        <p:spPr>
          <a:xfrm>
            <a:off x="6502400" y="0"/>
            <a:ext cx="6502400" cy="195072"/>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95072" tIns="195072" rIns="195072" bIns="195072" numCol="1" spcCol="0" rtlCol="0" fromWordArt="0" anchor="ctr" anchorCtr="0" forceAA="0" compatLnSpc="1">
            <a:prstTxWarp prst="textNoShape">
              <a:avLst/>
            </a:prstTxWarp>
            <a:noAutofit/>
          </a:bodyPr>
          <a:lstStyle/>
          <a:p>
            <a:pPr algn="ctr"/>
            <a:endParaRPr lang="en-US" sz="2560" err="1">
              <a:solidFill>
                <a:schemeClr val="bg1"/>
              </a:solidFill>
              <a:latin typeface="+mj-lt"/>
            </a:endParaRPr>
          </a:p>
        </p:txBody>
      </p:sp>
    </p:spTree>
    <p:extLst>
      <p:ext uri="{BB962C8B-B14F-4D97-AF65-F5344CB8AC3E}">
        <p14:creationId xmlns:p14="http://schemas.microsoft.com/office/powerpoint/2010/main" val="23334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tinyurl.com/blackboard-ally-user-group"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Ally - Logo - Light Background.png"/>
          <p:cNvPicPr>
            <a:picLocks noChangeAspect="1"/>
          </p:cNvPicPr>
          <p:nvPr/>
        </p:nvPicPr>
        <p:blipFill>
          <a:blip r:embed="rId3"/>
          <a:srcRect t="27767"/>
          <a:stretch>
            <a:fillRect/>
          </a:stretch>
        </p:blipFill>
        <p:spPr>
          <a:xfrm>
            <a:off x="2415759" y="3091094"/>
            <a:ext cx="7848162" cy="2715697"/>
          </a:xfrm>
          <a:prstGeom prst="rect">
            <a:avLst/>
          </a:prstGeom>
          <a:ln w="12700">
            <a:miter lim="400000"/>
          </a:ln>
        </p:spPr>
      </p:pic>
      <p:sp>
        <p:nvSpPr>
          <p:cNvPr id="199" name="Shape 199"/>
          <p:cNvSpPr>
            <a:spLocks noGrp="1"/>
          </p:cNvSpPr>
          <p:nvPr>
            <p:ph type="body" sz="quarter" idx="1"/>
          </p:nvPr>
        </p:nvSpPr>
        <p:spPr>
          <a:xfrm>
            <a:off x="3444531" y="6023719"/>
            <a:ext cx="5790618" cy="556293"/>
          </a:xfrm>
          <a:prstGeom prst="rect">
            <a:avLst/>
          </a:prstGeom>
        </p:spPr>
        <p:txBody>
          <a:bodyPr>
            <a:normAutofit fontScale="77500" lnSpcReduction="20000"/>
          </a:bodyPr>
          <a:lstStyle>
            <a:lvl1pPr>
              <a:defRPr sz="3000"/>
            </a:lvl1pPr>
          </a:lstStyle>
          <a:p>
            <a:r>
              <a:rPr lang="es-VE" dirty="0"/>
              <a:t>Mayor accesibilidad del contenido de cursos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307" name="Shape 307"/>
          <p:cNvSpPr>
            <a:spLocks noGrp="1"/>
          </p:cNvSpPr>
          <p:nvPr>
            <p:ph type="title"/>
          </p:nvPr>
        </p:nvSpPr>
        <p:spPr>
          <a:xfrm>
            <a:off x="444607" y="404489"/>
            <a:ext cx="12115586" cy="1096065"/>
          </a:xfrm>
          <a:prstGeom prst="rect">
            <a:avLst/>
          </a:prstGeom>
        </p:spPr>
        <p:txBody>
          <a:bodyPr/>
          <a:lstStyle/>
          <a:p>
            <a:r>
              <a:rPr lang="es-VE" dirty="0"/>
              <a:t>Algoritmos de aprendizaje de máquina</a:t>
            </a:r>
            <a:endParaRPr dirty="0"/>
          </a:p>
        </p:txBody>
      </p:sp>
      <p:sp>
        <p:nvSpPr>
          <p:cNvPr id="308" name="Shape 308"/>
          <p:cNvSpPr>
            <a:spLocks noGrp="1"/>
          </p:cNvSpPr>
          <p:nvPr>
            <p:ph type="body" sz="half" idx="1"/>
          </p:nvPr>
        </p:nvSpPr>
        <p:spPr>
          <a:xfrm>
            <a:off x="420910" y="3379484"/>
            <a:ext cx="5456040" cy="4753008"/>
          </a:xfrm>
          <a:prstGeom prst="rect">
            <a:avLst/>
          </a:prstGeom>
        </p:spPr>
        <p:txBody>
          <a:bodyPr>
            <a:normAutofit/>
          </a:bodyPr>
          <a:lstStyle/>
          <a:p>
            <a:pPr marL="388937" indent="-388937" defTabSz="616148">
              <a:spcBef>
                <a:spcPts val="4400"/>
              </a:spcBef>
              <a:buSzPct val="75000"/>
              <a:buFontTx/>
              <a:defRPr sz="3150">
                <a:solidFill>
                  <a:srgbClr val="000000"/>
                </a:solidFill>
                <a:latin typeface="Clear Sans"/>
                <a:ea typeface="Clear Sans"/>
                <a:cs typeface="Clear Sans"/>
                <a:sym typeface="Clear Sans"/>
              </a:defRPr>
            </a:pPr>
            <a:r>
              <a:rPr lang="es-VE" dirty="0"/>
              <a:t>Análisis completo estructural y visual para aprender la semántica del documento</a:t>
            </a:r>
            <a:endParaRPr dirty="0"/>
          </a:p>
          <a:p>
            <a:pPr marL="388937" indent="-388937" defTabSz="616148">
              <a:spcBef>
                <a:spcPts val="4400"/>
              </a:spcBef>
              <a:buSzPct val="75000"/>
              <a:buFontTx/>
              <a:defRPr sz="3150">
                <a:solidFill>
                  <a:srgbClr val="000000"/>
                </a:solidFill>
                <a:latin typeface="Clear Sans"/>
                <a:ea typeface="Clear Sans"/>
                <a:cs typeface="Clear Sans"/>
                <a:sym typeface="Clear Sans"/>
              </a:defRPr>
            </a:pPr>
            <a:r>
              <a:rPr dirty="0" err="1"/>
              <a:t>Identif</a:t>
            </a:r>
            <a:r>
              <a:rPr lang="es-VE" dirty="0" err="1"/>
              <a:t>ica</a:t>
            </a:r>
            <a:r>
              <a:rPr lang="es-VE" dirty="0"/>
              <a:t> títulos, estructura de títulos, párrafos, notas al pie, cuadros, listas, fórmulas matemáticas</a:t>
            </a:r>
            <a:r>
              <a:rPr dirty="0"/>
              <a:t>, etc.</a:t>
            </a:r>
          </a:p>
        </p:txBody>
      </p:sp>
      <p:pic>
        <p:nvPicPr>
          <p:cNvPr id="309" name="image10.png"/>
          <p:cNvPicPr>
            <a:picLocks noChangeAspect="1"/>
          </p:cNvPicPr>
          <p:nvPr/>
        </p:nvPicPr>
        <p:blipFill>
          <a:blip r:embed="rId3"/>
          <a:srcRect l="5865" r="5865"/>
          <a:stretch>
            <a:fillRect/>
          </a:stretch>
        </p:blipFill>
        <p:spPr>
          <a:xfrm>
            <a:off x="6706636" y="1776738"/>
            <a:ext cx="6296390" cy="79584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12.png"/>
          <p:cNvPicPr>
            <a:picLocks noChangeAspect="1"/>
          </p:cNvPicPr>
          <p:nvPr/>
        </p:nvPicPr>
        <p:blipFill>
          <a:blip r:embed="rId3"/>
          <a:stretch>
            <a:fillRect/>
          </a:stretch>
        </p:blipFill>
        <p:spPr>
          <a:xfrm>
            <a:off x="4555926" y="2194132"/>
            <a:ext cx="3893029" cy="3696765"/>
          </a:xfrm>
          <a:prstGeom prst="rect">
            <a:avLst/>
          </a:prstGeom>
          <a:ln w="12700">
            <a:miter lim="400000"/>
          </a:ln>
          <a:effectLst>
            <a:outerShdw blurRad="25400" dist="4321" dir="20042286" rotWithShape="0">
              <a:srgbClr val="000000">
                <a:alpha val="50000"/>
              </a:srgbClr>
            </a:outerShdw>
          </a:effectLst>
        </p:spPr>
      </p:pic>
      <p:pic>
        <p:nvPicPr>
          <p:cNvPr id="314" name="image1.jpeg"/>
          <p:cNvPicPr>
            <a:picLocks noChangeAspect="1"/>
          </p:cNvPicPr>
          <p:nvPr/>
        </p:nvPicPr>
        <p:blipFill>
          <a:blip r:embed="rId4"/>
          <a:srcRect l="14138" r="7105"/>
          <a:stretch>
            <a:fillRect/>
          </a:stretch>
        </p:blipFill>
        <p:spPr>
          <a:xfrm>
            <a:off x="166302" y="2194132"/>
            <a:ext cx="3882101" cy="3696968"/>
          </a:xfrm>
          <a:prstGeom prst="rect">
            <a:avLst/>
          </a:prstGeom>
          <a:ln w="12700">
            <a:miter lim="400000"/>
          </a:ln>
          <a:effectLst>
            <a:outerShdw blurRad="25400" dist="4321" dir="20042286" rotWithShape="0">
              <a:srgbClr val="000000">
                <a:alpha val="50000"/>
              </a:srgbClr>
            </a:outerShdw>
          </a:effectLst>
        </p:spPr>
      </p:pic>
      <p:pic>
        <p:nvPicPr>
          <p:cNvPr id="315" name="image11.png"/>
          <p:cNvPicPr>
            <a:picLocks noChangeAspect="1"/>
          </p:cNvPicPr>
          <p:nvPr/>
        </p:nvPicPr>
        <p:blipFill>
          <a:blip r:embed="rId5"/>
          <a:srcRect l="5806" t="12352" r="27060" b="2970"/>
          <a:stretch>
            <a:fillRect/>
          </a:stretch>
        </p:blipFill>
        <p:spPr>
          <a:xfrm>
            <a:off x="8911876" y="2194132"/>
            <a:ext cx="3914296" cy="3697013"/>
          </a:xfrm>
          <a:prstGeom prst="rect">
            <a:avLst/>
          </a:prstGeom>
          <a:ln w="12700">
            <a:miter lim="400000"/>
          </a:ln>
          <a:effectLst>
            <a:outerShdw blurRad="25400" dist="4321" dir="20042286" rotWithShape="0">
              <a:srgbClr val="000000">
                <a:alpha val="50000"/>
              </a:srgbClr>
            </a:outerShdw>
          </a:effectLst>
        </p:spPr>
      </p:pic>
      <p:sp>
        <p:nvSpPr>
          <p:cNvPr id="316" name="Shape 316"/>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317" name="Shape 317"/>
          <p:cNvSpPr/>
          <p:nvPr/>
        </p:nvSpPr>
        <p:spPr>
          <a:xfrm>
            <a:off x="-7787" y="6252073"/>
            <a:ext cx="4225584" cy="359158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18" name="Shape 318"/>
          <p:cNvSpPr/>
          <p:nvPr/>
        </p:nvSpPr>
        <p:spPr>
          <a:xfrm>
            <a:off x="-7787" y="6057257"/>
            <a:ext cx="4225584" cy="194947"/>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19" name="Shape 319"/>
          <p:cNvSpPr/>
          <p:nvPr/>
        </p:nvSpPr>
        <p:spPr>
          <a:xfrm>
            <a:off x="280623" y="7255763"/>
            <a:ext cx="3645955" cy="240434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a:solidFill>
                  <a:srgbClr val="191B23"/>
                </a:solidFill>
                <a:latin typeface="Calibri"/>
                <a:ea typeface="Calibri"/>
                <a:cs typeface="Calibri"/>
                <a:sym typeface="Calibri"/>
              </a:defRPr>
            </a:lvl1pPr>
          </a:lstStyle>
          <a:p>
            <a:r>
              <a:rPr lang="es-VE" dirty="0"/>
              <a:t>Versión </a:t>
            </a:r>
            <a:r>
              <a:rPr dirty="0"/>
              <a:t>HTML </a:t>
            </a:r>
            <a:r>
              <a:rPr lang="es-VE" dirty="0"/>
              <a:t>del contenido de alta calidad semántica</a:t>
            </a:r>
            <a:endParaRPr dirty="0"/>
          </a:p>
        </p:txBody>
      </p:sp>
      <p:sp>
        <p:nvSpPr>
          <p:cNvPr id="320" name="Shape 320"/>
          <p:cNvSpPr/>
          <p:nvPr/>
        </p:nvSpPr>
        <p:spPr>
          <a:xfrm>
            <a:off x="280623" y="6482441"/>
            <a:ext cx="3648762" cy="88809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dirty="0"/>
              <a:t>HTML</a:t>
            </a:r>
          </a:p>
        </p:txBody>
      </p:sp>
      <p:sp>
        <p:nvSpPr>
          <p:cNvPr id="321" name="Shape 321"/>
          <p:cNvSpPr/>
          <p:nvPr/>
        </p:nvSpPr>
        <p:spPr>
          <a:xfrm>
            <a:off x="4389608" y="6251030"/>
            <a:ext cx="4225584" cy="3593668"/>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22" name="Shape 322"/>
          <p:cNvSpPr/>
          <p:nvPr/>
        </p:nvSpPr>
        <p:spPr>
          <a:xfrm>
            <a:off x="4389608" y="6056215"/>
            <a:ext cx="4225584" cy="194947"/>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23" name="Shape 323"/>
          <p:cNvSpPr/>
          <p:nvPr/>
        </p:nvSpPr>
        <p:spPr>
          <a:xfrm>
            <a:off x="4676187" y="7227423"/>
            <a:ext cx="3645954" cy="202527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650240">
              <a:spcBef>
                <a:spcPts val="1400"/>
              </a:spcBef>
              <a:defRPr sz="2600">
                <a:solidFill>
                  <a:srgbClr val="191B23"/>
                </a:solidFill>
                <a:latin typeface="Calibri"/>
                <a:ea typeface="Calibri"/>
                <a:cs typeface="Calibri"/>
                <a:sym typeface="Calibri"/>
              </a:defRPr>
            </a:lvl1pPr>
          </a:lstStyle>
          <a:p>
            <a:r>
              <a:rPr lang="es-VE" dirty="0"/>
              <a:t>Introduce arreglos automáticamente al documento original</a:t>
            </a:r>
            <a:endParaRPr dirty="0"/>
          </a:p>
        </p:txBody>
      </p:sp>
      <p:sp>
        <p:nvSpPr>
          <p:cNvPr id="324" name="Shape 324"/>
          <p:cNvSpPr/>
          <p:nvPr/>
        </p:nvSpPr>
        <p:spPr>
          <a:xfrm>
            <a:off x="4678019" y="6481398"/>
            <a:ext cx="3650495" cy="88578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lang="es-VE" dirty="0"/>
              <a:t>Original mejorado</a:t>
            </a:r>
            <a:endParaRPr dirty="0"/>
          </a:p>
        </p:txBody>
      </p:sp>
      <p:sp>
        <p:nvSpPr>
          <p:cNvPr id="325" name="Shape 325"/>
          <p:cNvSpPr/>
          <p:nvPr/>
        </p:nvSpPr>
        <p:spPr>
          <a:xfrm>
            <a:off x="8787003" y="6248539"/>
            <a:ext cx="4225584" cy="3598650"/>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26" name="Shape 326"/>
          <p:cNvSpPr/>
          <p:nvPr/>
        </p:nvSpPr>
        <p:spPr>
          <a:xfrm>
            <a:off x="8787003" y="6053723"/>
            <a:ext cx="4225584" cy="194948"/>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27" name="Shape 327"/>
          <p:cNvSpPr/>
          <p:nvPr/>
        </p:nvSpPr>
        <p:spPr>
          <a:xfrm>
            <a:off x="9078222" y="7545058"/>
            <a:ext cx="3645955" cy="202527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650240">
              <a:spcBef>
                <a:spcPts val="1400"/>
              </a:spcBef>
              <a:defRPr sz="2600">
                <a:solidFill>
                  <a:srgbClr val="191B23"/>
                </a:solidFill>
                <a:latin typeface="Calibri"/>
                <a:ea typeface="Calibri"/>
                <a:cs typeface="Calibri"/>
                <a:sym typeface="Calibri"/>
              </a:defRPr>
            </a:lvl1pPr>
          </a:lstStyle>
          <a:p>
            <a:r>
              <a:rPr dirty="0" err="1"/>
              <a:t>ePub</a:t>
            </a:r>
            <a:r>
              <a:rPr dirty="0"/>
              <a:t>, audio, </a:t>
            </a:r>
            <a:r>
              <a:rPr lang="es-VE" dirty="0"/>
              <a:t>braille </a:t>
            </a:r>
            <a:r>
              <a:rPr dirty="0" err="1"/>
              <a:t>electr</a:t>
            </a:r>
            <a:r>
              <a:rPr lang="es-VE" dirty="0"/>
              <a:t>ó</a:t>
            </a:r>
            <a:r>
              <a:rPr dirty="0" err="1"/>
              <a:t>nic</a:t>
            </a:r>
            <a:r>
              <a:rPr lang="es-VE" dirty="0"/>
              <a:t>o</a:t>
            </a:r>
            <a:r>
              <a:rPr dirty="0"/>
              <a:t>, etc.</a:t>
            </a:r>
          </a:p>
        </p:txBody>
      </p:sp>
      <p:sp>
        <p:nvSpPr>
          <p:cNvPr id="328" name="Shape 328"/>
          <p:cNvSpPr/>
          <p:nvPr/>
        </p:nvSpPr>
        <p:spPr>
          <a:xfrm>
            <a:off x="9075414" y="6478908"/>
            <a:ext cx="3648761" cy="8786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dirty="0" err="1"/>
              <a:t>Ot</a:t>
            </a:r>
            <a:r>
              <a:rPr lang="es-VE" dirty="0"/>
              <a:t>ros formatos alternativos</a:t>
            </a:r>
            <a:endParaRPr dirty="0"/>
          </a:p>
        </p:txBody>
      </p:sp>
      <p:sp>
        <p:nvSpPr>
          <p:cNvPr id="329" name="Shape 329"/>
          <p:cNvSpPr>
            <a:spLocks noGrp="1"/>
          </p:cNvSpPr>
          <p:nvPr>
            <p:ph type="title"/>
          </p:nvPr>
        </p:nvSpPr>
        <p:spPr>
          <a:xfrm>
            <a:off x="444607" y="404489"/>
            <a:ext cx="12115586" cy="1096065"/>
          </a:xfrm>
          <a:prstGeom prst="rect">
            <a:avLst/>
          </a:prstGeom>
        </p:spPr>
        <p:txBody>
          <a:bodyPr/>
          <a:lstStyle/>
          <a:p>
            <a:r>
              <a:rPr lang="es-VE" dirty="0"/>
              <a:t>Versiones accesibles alternativas</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lly's alternative formats">
            <a:extLst>
              <a:ext uri="{FF2B5EF4-FFF2-40B4-BE49-F238E27FC236}">
                <a16:creationId xmlns:a16="http://schemas.microsoft.com/office/drawing/2014/main" id="{313DE140-5C03-42F8-82D6-ECF53B877357}"/>
              </a:ext>
            </a:extLst>
          </p:cNvPr>
          <p:cNvPicPr>
            <a:picLocks noChangeAspect="1"/>
          </p:cNvPicPr>
          <p:nvPr/>
        </p:nvPicPr>
        <p:blipFill rotWithShape="1">
          <a:blip r:embed="rId2"/>
          <a:srcRect r="7691"/>
          <a:stretch/>
        </p:blipFill>
        <p:spPr>
          <a:xfrm>
            <a:off x="0" y="615079"/>
            <a:ext cx="13004800" cy="8523442"/>
          </a:xfrm>
          <a:prstGeom prst="rect">
            <a:avLst/>
          </a:prstGeom>
          <a:noFill/>
        </p:spPr>
      </p:pic>
    </p:spTree>
    <p:extLst>
      <p:ext uri="{BB962C8B-B14F-4D97-AF65-F5344CB8AC3E}">
        <p14:creationId xmlns:p14="http://schemas.microsoft.com/office/powerpoint/2010/main" val="37154741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334" name="Shape 334"/>
          <p:cNvSpPr>
            <a:spLocks noGrp="1"/>
          </p:cNvSpPr>
          <p:nvPr>
            <p:ph type="title"/>
          </p:nvPr>
        </p:nvSpPr>
        <p:spPr>
          <a:xfrm>
            <a:off x="444607" y="404489"/>
            <a:ext cx="12115586" cy="1096065"/>
          </a:xfrm>
          <a:prstGeom prst="rect">
            <a:avLst/>
          </a:prstGeom>
        </p:spPr>
        <p:txBody>
          <a:bodyPr/>
          <a:lstStyle/>
          <a:p>
            <a:r>
              <a:rPr lang="es-VE" dirty="0"/>
              <a:t>Retroalimentación del instructor</a:t>
            </a:r>
            <a:endParaRPr dirty="0"/>
          </a:p>
        </p:txBody>
      </p:sp>
      <p:sp>
        <p:nvSpPr>
          <p:cNvPr id="335" name="Shape 335"/>
          <p:cNvSpPr>
            <a:spLocks noGrp="1"/>
          </p:cNvSpPr>
          <p:nvPr>
            <p:ph type="body" sz="half" idx="1"/>
          </p:nvPr>
        </p:nvSpPr>
        <p:spPr>
          <a:xfrm>
            <a:off x="420910" y="2739809"/>
            <a:ext cx="5456040" cy="6032358"/>
          </a:xfrm>
          <a:prstGeom prst="rect">
            <a:avLst/>
          </a:prstGeom>
        </p:spPr>
        <p:txBody>
          <a:bodyPr>
            <a:normAutofit lnSpcReduction="10000"/>
          </a:bodyPr>
          <a:lstStyle/>
          <a:p>
            <a:pPr marL="425238" indent="-425238" defTabSz="673655">
              <a:spcBef>
                <a:spcPts val="4800"/>
              </a:spcBef>
              <a:buSzPct val="75000"/>
              <a:buFontTx/>
              <a:defRPr sz="3443">
                <a:solidFill>
                  <a:srgbClr val="000000"/>
                </a:solidFill>
                <a:latin typeface="Clear Sans"/>
                <a:ea typeface="Clear Sans"/>
                <a:cs typeface="Clear Sans"/>
                <a:sym typeface="Clear Sans"/>
              </a:defRPr>
            </a:pPr>
            <a:r>
              <a:rPr lang="es-VE" dirty="0"/>
              <a:t>Brindar retroalimentación a instructores sobre la accesibilidad del contenido de sus cursos</a:t>
            </a:r>
            <a:endParaRPr dirty="0"/>
          </a:p>
          <a:p>
            <a:pPr marL="425238" indent="-425238" defTabSz="673655">
              <a:spcBef>
                <a:spcPts val="4800"/>
              </a:spcBef>
              <a:buSzPct val="75000"/>
              <a:buFontTx/>
              <a:defRPr sz="3443">
                <a:solidFill>
                  <a:srgbClr val="000000"/>
                </a:solidFill>
                <a:latin typeface="Clear Sans"/>
                <a:ea typeface="Clear Sans"/>
                <a:cs typeface="Clear Sans"/>
                <a:sym typeface="Clear Sans"/>
              </a:defRPr>
            </a:pPr>
            <a:r>
              <a:rPr lang="es-VE" dirty="0"/>
              <a:t>Ofrecer guía sobre cómo solucionar los problemas de accesibilidad</a:t>
            </a:r>
            <a:endParaRPr dirty="0"/>
          </a:p>
          <a:p>
            <a:pPr marL="425238" indent="-425238" defTabSz="673655">
              <a:spcBef>
                <a:spcPts val="4800"/>
              </a:spcBef>
              <a:buSzPct val="75000"/>
              <a:buFontTx/>
              <a:defRPr sz="3443">
                <a:solidFill>
                  <a:srgbClr val="000000"/>
                </a:solidFill>
                <a:latin typeface="Clear Sans"/>
                <a:ea typeface="Clear Sans"/>
                <a:cs typeface="Clear Sans"/>
                <a:sym typeface="Clear Sans"/>
              </a:defRPr>
            </a:pPr>
            <a:r>
              <a:rPr lang="es-VE" dirty="0"/>
              <a:t>Destinado a generar un cambio de comportamiento en el tiempo</a:t>
            </a:r>
            <a:endParaRPr dirty="0"/>
          </a:p>
        </p:txBody>
      </p:sp>
      <p:pic>
        <p:nvPicPr>
          <p:cNvPr id="336" name="pasted-image.png"/>
          <p:cNvPicPr>
            <a:picLocks noChangeAspect="1"/>
          </p:cNvPicPr>
          <p:nvPr/>
        </p:nvPicPr>
        <p:blipFill>
          <a:blip r:embed="rId3"/>
          <a:srcRect t="283" b="12787"/>
          <a:stretch>
            <a:fillRect/>
          </a:stretch>
        </p:blipFill>
        <p:spPr>
          <a:xfrm>
            <a:off x="8228784" y="1776738"/>
            <a:ext cx="4774243" cy="79584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mn-lt"/>
              </a:rPr>
              <a:t>Instructor Feedback</a:t>
            </a:r>
          </a:p>
        </p:txBody>
      </p:sp>
      <p:sp>
        <p:nvSpPr>
          <p:cNvPr id="8" name="Content Placeholder 4"/>
          <p:cNvSpPr txBox="1">
            <a:spLocks/>
          </p:cNvSpPr>
          <p:nvPr/>
        </p:nvSpPr>
        <p:spPr>
          <a:xfrm>
            <a:off x="440268" y="2196818"/>
            <a:ext cx="3790209" cy="6653672"/>
          </a:xfrm>
          <a:prstGeom prst="rect">
            <a:avLst/>
          </a:prstGeom>
        </p:spPr>
        <p:txBody>
          <a:bodyPr vert="horz" lIns="0" tIns="0" rIns="0" bIns="0" rtlCol="0">
            <a:noAutofit/>
          </a:bodyPr>
          <a:lstStyle>
            <a:lvl1pPr marL="228600" indent="-228600">
              <a:lnSpc>
                <a:spcPct val="100000"/>
              </a:lnSpc>
              <a:spcBef>
                <a:spcPts val="0"/>
              </a:spcBef>
              <a:spcAft>
                <a:spcPts val="1800"/>
              </a:spcAft>
              <a:buClr>
                <a:schemeClr val="accent1"/>
              </a:buClr>
              <a:buFont typeface="Arial" panose="020B0604020202020204" pitchFamily="34" charset="0"/>
              <a:buChar char="•"/>
              <a:defRPr sz="2000"/>
            </a:lvl1pPr>
            <a:lvl2pPr marL="461963" indent="-228600">
              <a:lnSpc>
                <a:spcPct val="100000"/>
              </a:lnSpc>
              <a:spcBef>
                <a:spcPts val="0"/>
              </a:spcBef>
              <a:spcAft>
                <a:spcPts val="1000"/>
              </a:spcAft>
              <a:buClr>
                <a:schemeClr val="accent1"/>
              </a:buClr>
              <a:buFont typeface="Calibri" panose="020F0502020204030204" pitchFamily="34" charset="0"/>
              <a:buChar char="–"/>
              <a:defRPr sz="2000"/>
            </a:lvl2pPr>
            <a:lvl3pPr marL="682625" indent="-228600">
              <a:lnSpc>
                <a:spcPct val="100000"/>
              </a:lnSpc>
              <a:spcBef>
                <a:spcPts val="0"/>
              </a:spcBef>
              <a:spcAft>
                <a:spcPts val="1000"/>
              </a:spcAft>
              <a:buClr>
                <a:schemeClr val="accent1"/>
              </a:buClr>
              <a:buFont typeface="Arial" panose="020B0604020202020204" pitchFamily="34" charset="0"/>
              <a:buChar char="•"/>
              <a:defRPr sz="2000"/>
            </a:lvl3pPr>
            <a:lvl4pPr marL="914400" indent="-228600">
              <a:lnSpc>
                <a:spcPct val="100000"/>
              </a:lnSpc>
              <a:spcBef>
                <a:spcPts val="0"/>
              </a:spcBef>
              <a:spcAft>
                <a:spcPts val="1000"/>
              </a:spcAft>
              <a:buClr>
                <a:schemeClr val="accent1"/>
              </a:buClr>
              <a:buFont typeface="Calibri" panose="020F0502020204030204" pitchFamily="34" charset="0"/>
              <a:buChar char="–"/>
              <a:defRPr sz="2000"/>
            </a:lvl4pPr>
            <a:lvl5pPr marL="1146175" indent="-228600">
              <a:lnSpc>
                <a:spcPct val="100000"/>
              </a:lnSpc>
              <a:spcBef>
                <a:spcPts val="0"/>
              </a:spcBef>
              <a:spcAft>
                <a:spcPts val="1000"/>
              </a:spcAft>
              <a:buClr>
                <a:schemeClr val="accent1"/>
              </a:buClr>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560" dirty="0"/>
              <a:t>Provide feedback to instructors about the accessibility of their content</a:t>
            </a:r>
            <a:endParaRPr lang="en-US" sz="2560" b="1" dirty="0">
              <a:solidFill>
                <a:schemeClr val="accent1"/>
              </a:solidFill>
            </a:endParaRPr>
          </a:p>
          <a:p>
            <a:r>
              <a:rPr lang="en-US" sz="2560" dirty="0"/>
              <a:t>Provide guidance on how to fix accessibility issues and generate a change in behavior over time</a:t>
            </a:r>
          </a:p>
          <a:p>
            <a:r>
              <a:rPr lang="en-US" sz="2560" dirty="0"/>
              <a:t>Embedded in the context of their course</a:t>
            </a:r>
          </a:p>
        </p:txBody>
      </p:sp>
      <p:grpSp>
        <p:nvGrpSpPr>
          <p:cNvPr id="2" name="Group 1" descr="Laptop displaying Ally's instructor feedback">
            <a:extLst>
              <a:ext uri="{FF2B5EF4-FFF2-40B4-BE49-F238E27FC236}">
                <a16:creationId xmlns:a16="http://schemas.microsoft.com/office/drawing/2014/main" id="{ED9FA074-96E9-8B44-BA16-3E6B7EA824B7}"/>
              </a:ext>
            </a:extLst>
          </p:cNvPr>
          <p:cNvGrpSpPr/>
          <p:nvPr/>
        </p:nvGrpSpPr>
        <p:grpSpPr>
          <a:xfrm>
            <a:off x="3604687" y="2338317"/>
            <a:ext cx="9400114" cy="6072775"/>
            <a:chOff x="3449689" y="1724691"/>
            <a:chExt cx="5694311" cy="3678708"/>
          </a:xfrm>
        </p:grpSpPr>
        <p:pic>
          <p:nvPicPr>
            <p:cNvPr id="6" name="Picture 5">
              <a:extLst>
                <a:ext uri="{FF2B5EF4-FFF2-40B4-BE49-F238E27FC236}">
                  <a16:creationId xmlns:a16="http://schemas.microsoft.com/office/drawing/2014/main" id="{B3182EA2-BC64-4E4C-B420-2E159F5E9509}"/>
                </a:ext>
              </a:extLst>
            </p:cNvPr>
            <p:cNvPicPr>
              <a:picLocks noChangeAspect="1"/>
            </p:cNvPicPr>
            <p:nvPr/>
          </p:nvPicPr>
          <p:blipFill rotWithShape="1">
            <a:blip r:embed="rId3">
              <a:extLst>
                <a:ext uri="{28A0092B-C50C-407E-A947-70E740481C1C}">
                  <a14:useLocalDpi xmlns:a14="http://schemas.microsoft.com/office/drawing/2010/main" val="0"/>
                </a:ext>
              </a:extLst>
            </a:blip>
            <a:srcRect r="13626"/>
            <a:stretch/>
          </p:blipFill>
          <p:spPr>
            <a:xfrm>
              <a:off x="3449689" y="1724691"/>
              <a:ext cx="5694311" cy="3678708"/>
            </a:xfrm>
            <a:prstGeom prst="rect">
              <a:avLst/>
            </a:prstGeom>
            <a:noFill/>
            <a:ln>
              <a:noFill/>
            </a:ln>
          </p:spPr>
        </p:pic>
        <p:pic>
          <p:nvPicPr>
            <p:cNvPr id="9" name="Picture 8">
              <a:extLst>
                <a:ext uri="{FF2B5EF4-FFF2-40B4-BE49-F238E27FC236}">
                  <a16:creationId xmlns:a16="http://schemas.microsoft.com/office/drawing/2014/main" id="{E1DEAE17-761B-4242-862A-6897615DE926}"/>
                </a:ext>
              </a:extLst>
            </p:cNvPr>
            <p:cNvPicPr>
              <a:picLocks noChangeAspect="1"/>
            </p:cNvPicPr>
            <p:nvPr/>
          </p:nvPicPr>
          <p:blipFill rotWithShape="1">
            <a:blip r:embed="rId4"/>
            <a:srcRect l="3199" t="10513" r="3659" b="6435"/>
            <a:stretch/>
          </p:blipFill>
          <p:spPr>
            <a:xfrm>
              <a:off x="4345197" y="1971225"/>
              <a:ext cx="4773047" cy="3099020"/>
            </a:xfrm>
            <a:prstGeom prst="rect">
              <a:avLst/>
            </a:prstGeom>
          </p:spPr>
        </p:pic>
      </p:grpSp>
    </p:spTree>
    <p:extLst>
      <p:ext uri="{BB962C8B-B14F-4D97-AF65-F5344CB8AC3E}">
        <p14:creationId xmlns:p14="http://schemas.microsoft.com/office/powerpoint/2010/main" val="419147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29DA2E69-9102-4599-B513-72D206E730C0}"/>
              </a:ext>
            </a:extLst>
          </p:cNvPr>
          <p:cNvGrpSpPr/>
          <p:nvPr/>
        </p:nvGrpSpPr>
        <p:grpSpPr>
          <a:xfrm>
            <a:off x="0" y="0"/>
            <a:ext cx="13665896" cy="10371551"/>
            <a:chOff x="2091846" y="1612900"/>
            <a:chExt cx="9144000" cy="4797241"/>
          </a:xfrm>
        </p:grpSpPr>
        <p:pic>
          <p:nvPicPr>
            <p:cNvPr id="9" name="Picture 3">
              <a:extLst>
                <a:ext uri="{FF2B5EF4-FFF2-40B4-BE49-F238E27FC236}">
                  <a16:creationId xmlns:a16="http://schemas.microsoft.com/office/drawing/2014/main" id="{E88244AD-00B1-4861-B72E-6EAA169A691C}"/>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889" b="31783"/>
            <a:stretch/>
          </p:blipFill>
          <p:spPr>
            <a:xfrm>
              <a:off x="2091846" y="1612900"/>
              <a:ext cx="9144000" cy="4678363"/>
            </a:xfrm>
            <a:prstGeom prst="rect">
              <a:avLst/>
            </a:prstGeom>
          </p:spPr>
        </p:pic>
        <p:grpSp>
          <p:nvGrpSpPr>
            <p:cNvPr id="10" name="Group 2">
              <a:extLst>
                <a:ext uri="{FF2B5EF4-FFF2-40B4-BE49-F238E27FC236}">
                  <a16:creationId xmlns:a16="http://schemas.microsoft.com/office/drawing/2014/main" id="{5B1F591B-80ED-4A97-B2EE-25AD9D5A55C0}"/>
                </a:ext>
                <a:ext uri="{C183D7F6-B498-43B3-948B-1728B52AA6E4}">
                  <adec:decorative xmlns:adec="http://schemas.microsoft.com/office/drawing/2017/decorative" val="1"/>
                </a:ext>
              </a:extLst>
            </p:cNvPr>
            <p:cNvGrpSpPr/>
            <p:nvPr/>
          </p:nvGrpSpPr>
          <p:grpSpPr>
            <a:xfrm>
              <a:off x="2091846" y="2215137"/>
              <a:ext cx="4196332" cy="4195004"/>
              <a:chOff x="1172666" y="2506670"/>
              <a:chExt cx="4196332" cy="4195004"/>
            </a:xfrm>
          </p:grpSpPr>
          <p:pic>
            <p:nvPicPr>
              <p:cNvPr id="11" name="Picture 10">
                <a:extLst>
                  <a:ext uri="{FF2B5EF4-FFF2-40B4-BE49-F238E27FC236}">
                    <a16:creationId xmlns:a16="http://schemas.microsoft.com/office/drawing/2014/main" id="{FDC054AD-3E21-4A5C-AA43-6572140AC9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690" t="-128"/>
              <a:stretch/>
            </p:blipFill>
            <p:spPr>
              <a:xfrm>
                <a:off x="1172666" y="2506670"/>
                <a:ext cx="4196332" cy="4195004"/>
              </a:xfrm>
              <a:prstGeom prst="rect">
                <a:avLst/>
              </a:prstGeom>
            </p:spPr>
          </p:pic>
          <p:pic>
            <p:nvPicPr>
              <p:cNvPr id="12" name="Picture 8">
                <a:extLst>
                  <a:ext uri="{FF2B5EF4-FFF2-40B4-BE49-F238E27FC236}">
                    <a16:creationId xmlns:a16="http://schemas.microsoft.com/office/drawing/2014/main" id="{7C312F54-7D3E-41BA-971F-0A8FAF116BC7}"/>
                  </a:ext>
                </a:extLst>
              </p:cNvPr>
              <p:cNvPicPr>
                <a:picLocks noChangeAspect="1"/>
              </p:cNvPicPr>
              <p:nvPr/>
            </p:nvPicPr>
            <p:blipFill rotWithShape="1">
              <a:blip r:embed="rId4"/>
              <a:srcRect l="33535" t="405" r="177" b="-264"/>
              <a:stretch/>
            </p:blipFill>
            <p:spPr>
              <a:xfrm>
                <a:off x="1172666" y="2759075"/>
                <a:ext cx="3986709" cy="3111233"/>
              </a:xfrm>
              <a:prstGeom prst="rect">
                <a:avLst/>
              </a:prstGeom>
            </p:spPr>
          </p:pic>
        </p:grpSp>
      </p:grpSp>
    </p:spTree>
    <p:extLst>
      <p:ext uri="{BB962C8B-B14F-4D97-AF65-F5344CB8AC3E}">
        <p14:creationId xmlns:p14="http://schemas.microsoft.com/office/powerpoint/2010/main" val="40926332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1F2D824-0853-48F6-B4F8-DFCD9584D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915219"/>
            <a:ext cx="9404622" cy="8406581"/>
          </a:xfrm>
          <a:prstGeom prst="rect">
            <a:avLst/>
          </a:prstGeom>
        </p:spPr>
      </p:pic>
      <p:sp>
        <p:nvSpPr>
          <p:cNvPr id="6" name="TextBox 2">
            <a:extLst>
              <a:ext uri="{FF2B5EF4-FFF2-40B4-BE49-F238E27FC236}">
                <a16:creationId xmlns:a16="http://schemas.microsoft.com/office/drawing/2014/main" id="{031F482C-997D-4755-AF18-318C6809432A}"/>
              </a:ext>
            </a:extLst>
          </p:cNvPr>
          <p:cNvSpPr txBox="1"/>
          <p:nvPr/>
        </p:nvSpPr>
        <p:spPr>
          <a:xfrm>
            <a:off x="7388058" y="7296090"/>
            <a:ext cx="519411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ES_tradnl" dirty="0"/>
              <a:t>Sin descripción en la </a:t>
            </a:r>
          </a:p>
          <a:p>
            <a:pPr marL="0" marR="0" indent="0" algn="ctr" defTabSz="584200" rtl="0" fontAlgn="auto" latinLnBrk="0" hangingPunct="0">
              <a:lnSpc>
                <a:spcPct val="100000"/>
              </a:lnSpc>
              <a:spcBef>
                <a:spcPts val="0"/>
              </a:spcBef>
              <a:spcAft>
                <a:spcPts val="0"/>
              </a:spcAft>
              <a:buClrTx/>
              <a:buSzTx/>
              <a:buFontTx/>
              <a:buNone/>
              <a:tabLst/>
            </a:pPr>
            <a:r>
              <a:rPr kumimoji="0" lang="es-ES_tradnl" sz="3600" b="0" i="0" u="none" strike="noStrike" cap="none" spc="0" normalizeH="0" baseline="0" dirty="0">
                <a:ln>
                  <a:noFill/>
                </a:ln>
                <a:solidFill>
                  <a:srgbClr val="000000"/>
                </a:solidFill>
                <a:effectLst/>
                <a:uFillTx/>
                <a:sym typeface="Helvetica Light"/>
              </a:rPr>
              <a:t>imagen</a:t>
            </a:r>
          </a:p>
        </p:txBody>
      </p:sp>
      <p:sp>
        <p:nvSpPr>
          <p:cNvPr id="7" name="TextBox 4">
            <a:extLst>
              <a:ext uri="{FF2B5EF4-FFF2-40B4-BE49-F238E27FC236}">
                <a16:creationId xmlns:a16="http://schemas.microsoft.com/office/drawing/2014/main" id="{3FD3D565-BDD5-42B5-A33F-08570DB383F1}"/>
              </a:ext>
            </a:extLst>
          </p:cNvPr>
          <p:cNvSpPr txBox="1"/>
          <p:nvPr/>
        </p:nvSpPr>
        <p:spPr>
          <a:xfrm>
            <a:off x="8896898" y="2863054"/>
            <a:ext cx="347246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ES_tradnl" dirty="0"/>
              <a:t>No es </a:t>
            </a:r>
            <a:r>
              <a:rPr lang="es-ES_tradnl"/>
              <a:t>un titulo</a:t>
            </a:r>
            <a:endParaRPr lang="es-ES_tradnl" dirty="0"/>
          </a:p>
        </p:txBody>
      </p:sp>
      <p:sp>
        <p:nvSpPr>
          <p:cNvPr id="8" name="TextBox 6">
            <a:extLst>
              <a:ext uri="{FF2B5EF4-FFF2-40B4-BE49-F238E27FC236}">
                <a16:creationId xmlns:a16="http://schemas.microsoft.com/office/drawing/2014/main" id="{61723202-B0CA-4FC5-9785-AC9766828827}"/>
              </a:ext>
            </a:extLst>
          </p:cNvPr>
          <p:cNvSpPr txBox="1"/>
          <p:nvPr/>
        </p:nvSpPr>
        <p:spPr>
          <a:xfrm>
            <a:off x="8759947" y="4016123"/>
            <a:ext cx="463968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ES_tradnl" dirty="0"/>
              <a:t>Tabla sin cabecera</a:t>
            </a:r>
          </a:p>
        </p:txBody>
      </p:sp>
    </p:spTree>
    <p:extLst>
      <p:ext uri="{BB962C8B-B14F-4D97-AF65-F5344CB8AC3E}">
        <p14:creationId xmlns:p14="http://schemas.microsoft.com/office/powerpoint/2010/main" val="41475076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341" name="Shape 341"/>
          <p:cNvSpPr>
            <a:spLocks noGrp="1"/>
          </p:cNvSpPr>
          <p:nvPr>
            <p:ph type="title"/>
          </p:nvPr>
        </p:nvSpPr>
        <p:spPr>
          <a:xfrm>
            <a:off x="444607" y="404489"/>
            <a:ext cx="12115586" cy="1096065"/>
          </a:xfrm>
          <a:prstGeom prst="rect">
            <a:avLst/>
          </a:prstGeom>
        </p:spPr>
        <p:txBody>
          <a:bodyPr/>
          <a:lstStyle/>
          <a:p>
            <a:r>
              <a:rPr dirty="0"/>
              <a:t>In</a:t>
            </a:r>
            <a:r>
              <a:rPr lang="es-VE" dirty="0"/>
              <a:t>forme in</a:t>
            </a:r>
            <a:r>
              <a:rPr dirty="0" err="1"/>
              <a:t>stitu</a:t>
            </a:r>
            <a:r>
              <a:rPr lang="es-VE" dirty="0"/>
              <a:t>c</a:t>
            </a:r>
            <a:r>
              <a:rPr dirty="0" err="1"/>
              <a:t>ional</a:t>
            </a:r>
            <a:endParaRPr dirty="0"/>
          </a:p>
        </p:txBody>
      </p:sp>
      <p:sp>
        <p:nvSpPr>
          <p:cNvPr id="342" name="Shape 342"/>
          <p:cNvSpPr>
            <a:spLocks noGrp="1"/>
          </p:cNvSpPr>
          <p:nvPr>
            <p:ph type="body" sz="half" idx="1"/>
          </p:nvPr>
        </p:nvSpPr>
        <p:spPr>
          <a:xfrm>
            <a:off x="420910" y="2916150"/>
            <a:ext cx="4945042" cy="5679676"/>
          </a:xfrm>
          <a:prstGeom prst="rect">
            <a:avLst/>
          </a:prstGeom>
        </p:spPr>
        <p:txBody>
          <a:bodyPr>
            <a:normAutofit/>
          </a:bodyPr>
          <a:lstStyle/>
          <a:p>
            <a:pPr marL="451167" indent="-451167" defTabSz="714731">
              <a:spcBef>
                <a:spcPts val="5100"/>
              </a:spcBef>
              <a:buSzPct val="75000"/>
              <a:buFontTx/>
              <a:defRPr sz="3654">
                <a:solidFill>
                  <a:srgbClr val="000000"/>
                </a:solidFill>
                <a:latin typeface="Clear Sans"/>
                <a:ea typeface="Clear Sans"/>
                <a:cs typeface="Clear Sans"/>
                <a:sym typeface="Clear Sans"/>
              </a:defRPr>
            </a:pPr>
            <a:r>
              <a:rPr lang="es-VE" dirty="0"/>
              <a:t>Proporciona comprensión detallada sobre cómo lo está haciendo la institución</a:t>
            </a:r>
            <a:endParaRPr dirty="0"/>
          </a:p>
          <a:p>
            <a:pPr marL="451167" indent="-451167" defTabSz="714731">
              <a:spcBef>
                <a:spcPts val="5100"/>
              </a:spcBef>
              <a:buSzPct val="75000"/>
              <a:buFontTx/>
              <a:defRPr sz="3654">
                <a:solidFill>
                  <a:srgbClr val="000000"/>
                </a:solidFill>
                <a:latin typeface="Clear Sans"/>
                <a:ea typeface="Clear Sans"/>
                <a:cs typeface="Clear Sans"/>
                <a:sym typeface="Clear Sans"/>
              </a:defRPr>
            </a:pPr>
            <a:r>
              <a:rPr lang="es-VE" dirty="0"/>
              <a:t>Ayuda a identificar dónde se encuentran las áreas problema</a:t>
            </a:r>
            <a:r>
              <a:rPr dirty="0"/>
              <a:t>, </a:t>
            </a:r>
            <a:r>
              <a:rPr lang="es-VE" dirty="0"/>
              <a:t>sobre qué enfocarse</a:t>
            </a:r>
            <a:r>
              <a:rPr dirty="0"/>
              <a:t>, </a:t>
            </a:r>
            <a:r>
              <a:rPr lang="es-VE" dirty="0"/>
              <a:t>a quién dirigirse</a:t>
            </a:r>
            <a:r>
              <a:rPr dirty="0"/>
              <a:t>, etc.</a:t>
            </a:r>
          </a:p>
        </p:txBody>
      </p:sp>
      <p:pic>
        <p:nvPicPr>
          <p:cNvPr id="343" name="pasted-image.png"/>
          <p:cNvPicPr>
            <a:picLocks noChangeAspect="1"/>
          </p:cNvPicPr>
          <p:nvPr/>
        </p:nvPicPr>
        <p:blipFill>
          <a:blip r:embed="rId3"/>
          <a:srcRect r="3626"/>
          <a:stretch>
            <a:fillRect/>
          </a:stretch>
        </p:blipFill>
        <p:spPr>
          <a:xfrm>
            <a:off x="6511589" y="1776888"/>
            <a:ext cx="6491376" cy="79583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348" name="Shape 348"/>
          <p:cNvSpPr>
            <a:spLocks noGrp="1"/>
          </p:cNvSpPr>
          <p:nvPr>
            <p:ph type="title"/>
          </p:nvPr>
        </p:nvSpPr>
        <p:spPr>
          <a:xfrm>
            <a:off x="444607" y="404489"/>
            <a:ext cx="12115586" cy="1096065"/>
          </a:xfrm>
          <a:prstGeom prst="rect">
            <a:avLst/>
          </a:prstGeom>
        </p:spPr>
        <p:txBody>
          <a:bodyPr/>
          <a:lstStyle/>
          <a:p>
            <a:r>
              <a:rPr lang="es-ES" dirty="0"/>
              <a:t>Informes</a:t>
            </a:r>
            <a:endParaRPr dirty="0"/>
          </a:p>
        </p:txBody>
      </p:sp>
      <p:pic>
        <p:nvPicPr>
          <p:cNvPr id="349" name="image15.png"/>
          <p:cNvPicPr>
            <a:picLocks noChangeAspect="1"/>
          </p:cNvPicPr>
          <p:nvPr/>
        </p:nvPicPr>
        <p:blipFill>
          <a:blip r:embed="rId3"/>
          <a:stretch>
            <a:fillRect/>
          </a:stretch>
        </p:blipFill>
        <p:spPr>
          <a:xfrm>
            <a:off x="1824502" y="4354306"/>
            <a:ext cx="6293026" cy="5179161"/>
          </a:xfrm>
          <a:prstGeom prst="rect">
            <a:avLst/>
          </a:prstGeom>
          <a:ln w="12700">
            <a:miter lim="400000"/>
          </a:ln>
        </p:spPr>
      </p:pic>
      <p:grpSp>
        <p:nvGrpSpPr>
          <p:cNvPr id="5" name="Group 4" descr="Laptop displaying Ally's institutional report">
            <a:extLst>
              <a:ext uri="{FF2B5EF4-FFF2-40B4-BE49-F238E27FC236}">
                <a16:creationId xmlns:a16="http://schemas.microsoft.com/office/drawing/2014/main" id="{7001627A-5E7C-4A62-953E-AAA41AC2FFB3}"/>
              </a:ext>
            </a:extLst>
          </p:cNvPr>
          <p:cNvGrpSpPr/>
          <p:nvPr/>
        </p:nvGrpSpPr>
        <p:grpSpPr>
          <a:xfrm>
            <a:off x="6382946" y="0"/>
            <a:ext cx="6621854" cy="4269920"/>
            <a:chOff x="2522146" y="1734810"/>
            <a:chExt cx="6621854" cy="4269920"/>
          </a:xfrm>
        </p:grpSpPr>
        <p:pic>
          <p:nvPicPr>
            <p:cNvPr id="6" name="Picture 5">
              <a:extLst>
                <a:ext uri="{FF2B5EF4-FFF2-40B4-BE49-F238E27FC236}">
                  <a16:creationId xmlns:a16="http://schemas.microsoft.com/office/drawing/2014/main" id="{8603CFEE-EBB0-4D10-98B7-650195477278}"/>
                </a:ext>
              </a:extLst>
            </p:cNvPr>
            <p:cNvPicPr>
              <a:picLocks noChangeAspect="1"/>
            </p:cNvPicPr>
            <p:nvPr/>
          </p:nvPicPr>
          <p:blipFill rotWithShape="1">
            <a:blip r:embed="rId4">
              <a:extLst>
                <a:ext uri="{28A0092B-C50C-407E-A947-70E740481C1C}">
                  <a14:useLocalDpi xmlns:a14="http://schemas.microsoft.com/office/drawing/2010/main" val="0"/>
                </a:ext>
              </a:extLst>
            </a:blip>
            <a:srcRect r="13465"/>
            <a:stretch/>
          </p:blipFill>
          <p:spPr>
            <a:xfrm>
              <a:off x="2522146" y="1734810"/>
              <a:ext cx="6621854" cy="4269920"/>
            </a:xfrm>
            <a:prstGeom prst="rect">
              <a:avLst/>
            </a:prstGeom>
            <a:noFill/>
            <a:ln>
              <a:noFill/>
            </a:ln>
          </p:spPr>
        </p:pic>
        <p:pic>
          <p:nvPicPr>
            <p:cNvPr id="7" name="Picture 3" descr="A screenshot of a cell phone&#10;&#10;Description automatically generated">
              <a:extLst>
                <a:ext uri="{FF2B5EF4-FFF2-40B4-BE49-F238E27FC236}">
                  <a16:creationId xmlns:a16="http://schemas.microsoft.com/office/drawing/2014/main" id="{C4D985E5-98EC-4EE1-9B8E-F8660EE11C4E}"/>
                </a:ext>
              </a:extLst>
            </p:cNvPr>
            <p:cNvPicPr>
              <a:picLocks noChangeAspect="1"/>
            </p:cNvPicPr>
            <p:nvPr/>
          </p:nvPicPr>
          <p:blipFill rotWithShape="1">
            <a:blip r:embed="rId5"/>
            <a:srcRect r="7630"/>
            <a:stretch/>
          </p:blipFill>
          <p:spPr>
            <a:xfrm>
              <a:off x="3620115" y="1954943"/>
              <a:ext cx="5523885" cy="358630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46908" y="-52433"/>
            <a:ext cx="13098614" cy="1861449"/>
          </a:xfrm>
          <a:prstGeom prst="rect">
            <a:avLst/>
          </a:prstGeom>
          <a:solidFill>
            <a:srgbClr val="E2E2E2"/>
          </a:solidFill>
          <a:ln w="12700">
            <a:miter lim="400000"/>
          </a:ln>
        </p:spPr>
        <p:txBody>
          <a:bodyPr lIns="50800" tIns="50800" rIns="50800" bIns="50800" anchor="ctr"/>
          <a:lstStyle/>
          <a:p>
            <a:pPr>
              <a:defRPr sz="2400">
                <a:solidFill>
                  <a:srgbClr val="FFFFFF"/>
                </a:solidFill>
              </a:defRPr>
            </a:pPr>
            <a:endParaRPr/>
          </a:p>
        </p:txBody>
      </p:sp>
      <p:sp>
        <p:nvSpPr>
          <p:cNvPr id="354" name="Shape 354"/>
          <p:cNvSpPr>
            <a:spLocks noGrp="1"/>
          </p:cNvSpPr>
          <p:nvPr>
            <p:ph type="sldNum" sz="quarter" idx="2"/>
          </p:nvPr>
        </p:nvSpPr>
        <p:spPr>
          <a:xfrm>
            <a:off x="12387650" y="9408728"/>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355" name="Shape 355"/>
          <p:cNvSpPr/>
          <p:nvPr/>
        </p:nvSpPr>
        <p:spPr>
          <a:xfrm>
            <a:off x="-7787" y="5056070"/>
            <a:ext cx="4225584" cy="470982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56" name="Shape 356"/>
          <p:cNvSpPr/>
          <p:nvPr/>
        </p:nvSpPr>
        <p:spPr>
          <a:xfrm>
            <a:off x="-7787" y="4861254"/>
            <a:ext cx="4225584" cy="194948"/>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57" name="Shape 357"/>
          <p:cNvSpPr/>
          <p:nvPr/>
        </p:nvSpPr>
        <p:spPr>
          <a:xfrm>
            <a:off x="283432" y="6352589"/>
            <a:ext cx="3645954" cy="2404341"/>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a:solidFill>
                  <a:srgbClr val="191B23"/>
                </a:solidFill>
                <a:latin typeface="Calibri"/>
                <a:ea typeface="Calibri"/>
                <a:cs typeface="Calibri"/>
                <a:sym typeface="Calibri"/>
              </a:defRPr>
            </a:lvl1pPr>
          </a:lstStyle>
          <a:p>
            <a:r>
              <a:rPr lang="es-VE" dirty="0"/>
              <a:t>Verifica automáticamente los problemas de accesibilidad y genera formatos accesibles alternativos </a:t>
            </a:r>
            <a:endParaRPr dirty="0"/>
          </a:p>
        </p:txBody>
      </p:sp>
      <p:sp>
        <p:nvSpPr>
          <p:cNvPr id="358" name="Shape 358"/>
          <p:cNvSpPr/>
          <p:nvPr/>
        </p:nvSpPr>
        <p:spPr>
          <a:xfrm>
            <a:off x="280623" y="5286438"/>
            <a:ext cx="3648762" cy="888091"/>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lang="es-VE" dirty="0"/>
              <a:t>Versiones accesibles alternativas</a:t>
            </a:r>
            <a:endParaRPr dirty="0"/>
          </a:p>
        </p:txBody>
      </p:sp>
      <p:sp>
        <p:nvSpPr>
          <p:cNvPr id="359" name="Shape 359"/>
          <p:cNvSpPr/>
          <p:nvPr/>
        </p:nvSpPr>
        <p:spPr>
          <a:xfrm>
            <a:off x="4388742" y="5057226"/>
            <a:ext cx="4225584" cy="4707516"/>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60" name="Shape 360"/>
          <p:cNvSpPr/>
          <p:nvPr/>
        </p:nvSpPr>
        <p:spPr>
          <a:xfrm>
            <a:off x="4388742" y="4862410"/>
            <a:ext cx="4225584" cy="194948"/>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61" name="Shape 361"/>
          <p:cNvSpPr/>
          <p:nvPr/>
        </p:nvSpPr>
        <p:spPr>
          <a:xfrm>
            <a:off x="4679961" y="6353745"/>
            <a:ext cx="3645955" cy="202527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650240">
              <a:spcBef>
                <a:spcPts val="1400"/>
              </a:spcBef>
              <a:defRPr sz="2600">
                <a:solidFill>
                  <a:srgbClr val="191B23"/>
                </a:solidFill>
                <a:latin typeface="Calibri"/>
                <a:ea typeface="Calibri"/>
                <a:cs typeface="Calibri"/>
                <a:sym typeface="Calibri"/>
              </a:defRPr>
            </a:lvl1pPr>
          </a:lstStyle>
          <a:p>
            <a:r>
              <a:rPr lang="es-VE" dirty="0"/>
              <a:t>Guía a los instructores sobre cómo mejorar la accesibilidad del contenido de sus cursos y altera su comportamiento futuro</a:t>
            </a:r>
            <a:endParaRPr dirty="0"/>
          </a:p>
        </p:txBody>
      </p:sp>
      <p:sp>
        <p:nvSpPr>
          <p:cNvPr id="362" name="Shape 362"/>
          <p:cNvSpPr/>
          <p:nvPr/>
        </p:nvSpPr>
        <p:spPr>
          <a:xfrm>
            <a:off x="4677152" y="5287594"/>
            <a:ext cx="3648762" cy="50902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lang="es-VE" dirty="0"/>
              <a:t>Retroalimentación del instructor</a:t>
            </a:r>
            <a:endParaRPr dirty="0"/>
          </a:p>
        </p:txBody>
      </p:sp>
      <p:sp>
        <p:nvSpPr>
          <p:cNvPr id="363" name="Shape 363"/>
          <p:cNvSpPr/>
          <p:nvPr/>
        </p:nvSpPr>
        <p:spPr>
          <a:xfrm>
            <a:off x="8787003" y="5060779"/>
            <a:ext cx="4225584" cy="4700410"/>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64" name="Shape 364"/>
          <p:cNvSpPr/>
          <p:nvPr/>
        </p:nvSpPr>
        <p:spPr>
          <a:xfrm>
            <a:off x="8787003" y="4865963"/>
            <a:ext cx="4225584" cy="194948"/>
          </a:xfrm>
          <a:prstGeom prst="rect">
            <a:avLst/>
          </a:prstGeom>
          <a:solidFill>
            <a:srgbClr val="00CD90"/>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65" name="Shape 365"/>
          <p:cNvSpPr/>
          <p:nvPr/>
        </p:nvSpPr>
        <p:spPr>
          <a:xfrm>
            <a:off x="9078221" y="6357298"/>
            <a:ext cx="3645955" cy="202527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650240">
              <a:spcBef>
                <a:spcPts val="1400"/>
              </a:spcBef>
              <a:defRPr sz="2600">
                <a:solidFill>
                  <a:srgbClr val="191B23"/>
                </a:solidFill>
                <a:latin typeface="Calibri"/>
                <a:ea typeface="Calibri"/>
                <a:cs typeface="Calibri"/>
                <a:sym typeface="Calibri"/>
              </a:defRPr>
            </a:lvl1pPr>
          </a:lstStyle>
          <a:p>
            <a:r>
              <a:rPr lang="es-VE" dirty="0"/>
              <a:t>Suministra datos e información detallados para ayudar a mejorar aún más la accesibilidad del contenido de cursos en la institución</a:t>
            </a:r>
            <a:endParaRPr dirty="0"/>
          </a:p>
        </p:txBody>
      </p:sp>
      <p:sp>
        <p:nvSpPr>
          <p:cNvPr id="366" name="Shape 366"/>
          <p:cNvSpPr/>
          <p:nvPr/>
        </p:nvSpPr>
        <p:spPr>
          <a:xfrm>
            <a:off x="9075413" y="5291147"/>
            <a:ext cx="3648761" cy="50902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457200">
              <a:defRPr sz="2600" b="1">
                <a:solidFill>
                  <a:srgbClr val="191B23"/>
                </a:solidFill>
                <a:latin typeface="Calibri"/>
                <a:ea typeface="Calibri"/>
                <a:cs typeface="Calibri"/>
                <a:sym typeface="Calibri"/>
              </a:defRPr>
            </a:lvl1pPr>
          </a:lstStyle>
          <a:p>
            <a:r>
              <a:rPr dirty="0"/>
              <a:t>In</a:t>
            </a:r>
            <a:r>
              <a:rPr lang="es-VE" dirty="0"/>
              <a:t>forme institucional</a:t>
            </a:r>
            <a:endParaRPr dirty="0"/>
          </a:p>
        </p:txBody>
      </p:sp>
      <p:pic>
        <p:nvPicPr>
          <p:cNvPr id="367" name="image17.png"/>
          <p:cNvPicPr>
            <a:picLocks noChangeAspect="1"/>
          </p:cNvPicPr>
          <p:nvPr/>
        </p:nvPicPr>
        <p:blipFill>
          <a:blip r:embed="rId3"/>
          <a:stretch>
            <a:fillRect/>
          </a:stretch>
        </p:blipFill>
        <p:spPr>
          <a:xfrm>
            <a:off x="8953330" y="1689920"/>
            <a:ext cx="3892931" cy="2936892"/>
          </a:xfrm>
          <a:prstGeom prst="rect">
            <a:avLst/>
          </a:prstGeom>
          <a:ln w="12700">
            <a:miter lim="400000"/>
          </a:ln>
          <a:effectLst>
            <a:outerShdw blurRad="25400" dist="4321" dir="20042286" rotWithShape="0">
              <a:srgbClr val="000000">
                <a:alpha val="50000"/>
              </a:srgbClr>
            </a:outerShdw>
          </a:effectLst>
        </p:spPr>
      </p:pic>
      <p:pic>
        <p:nvPicPr>
          <p:cNvPr id="368" name="image18.png"/>
          <p:cNvPicPr>
            <a:picLocks noChangeAspect="1"/>
          </p:cNvPicPr>
          <p:nvPr/>
        </p:nvPicPr>
        <p:blipFill>
          <a:blip r:embed="rId4"/>
          <a:stretch>
            <a:fillRect/>
          </a:stretch>
        </p:blipFill>
        <p:spPr>
          <a:xfrm>
            <a:off x="4555935" y="1681005"/>
            <a:ext cx="3896284" cy="2954722"/>
          </a:xfrm>
          <a:prstGeom prst="rect">
            <a:avLst/>
          </a:prstGeom>
          <a:ln w="12700">
            <a:miter lim="400000"/>
          </a:ln>
          <a:effectLst>
            <a:outerShdw blurRad="25400" dist="4321" dir="20042286" rotWithShape="0">
              <a:srgbClr val="000000">
                <a:alpha val="50000"/>
              </a:srgbClr>
            </a:outerShdw>
          </a:effectLst>
        </p:spPr>
      </p:pic>
      <p:pic>
        <p:nvPicPr>
          <p:cNvPr id="369" name="image19.png"/>
          <p:cNvPicPr>
            <a:picLocks noChangeAspect="1"/>
          </p:cNvPicPr>
          <p:nvPr/>
        </p:nvPicPr>
        <p:blipFill>
          <a:blip r:embed="rId5"/>
          <a:stretch>
            <a:fillRect/>
          </a:stretch>
        </p:blipFill>
        <p:spPr>
          <a:xfrm>
            <a:off x="158539" y="1689920"/>
            <a:ext cx="3896285" cy="2936892"/>
          </a:xfrm>
          <a:prstGeom prst="rect">
            <a:avLst/>
          </a:prstGeom>
          <a:ln w="12700">
            <a:miter lim="400000"/>
          </a:ln>
          <a:effectLst>
            <a:outerShdw blurRad="25400" dist="4321" dir="20042286"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8788472" y="3354803"/>
            <a:ext cx="4225584" cy="405500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04" name="Shape 204"/>
          <p:cNvSpPr/>
          <p:nvPr/>
        </p:nvSpPr>
        <p:spPr>
          <a:xfrm>
            <a:off x="8788472" y="3303949"/>
            <a:ext cx="4225584"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05" name="Shape 205"/>
          <p:cNvSpPr/>
          <p:nvPr/>
        </p:nvSpPr>
        <p:spPr>
          <a:xfrm>
            <a:off x="9076885" y="6097010"/>
            <a:ext cx="3648761" cy="511338"/>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b="1">
                <a:solidFill>
                  <a:srgbClr val="191B23"/>
                </a:solidFill>
                <a:latin typeface="Calibri"/>
                <a:ea typeface="Calibri"/>
                <a:cs typeface="Calibri"/>
                <a:sym typeface="Calibri"/>
              </a:defRPr>
            </a:lvl1pPr>
          </a:lstStyle>
          <a:p>
            <a:r>
              <a:rPr lang="es-VE" dirty="0"/>
              <a:t>Es</a:t>
            </a:r>
            <a:r>
              <a:rPr dirty="0" err="1"/>
              <a:t>tud</a:t>
            </a:r>
            <a:r>
              <a:rPr lang="es-VE" dirty="0" err="1"/>
              <a:t>ia</a:t>
            </a:r>
            <a:r>
              <a:rPr dirty="0" err="1"/>
              <a:t>nt</a:t>
            </a:r>
            <a:r>
              <a:rPr lang="es-VE" dirty="0"/>
              <a:t>e</a:t>
            </a:r>
            <a:endParaRPr dirty="0"/>
          </a:p>
        </p:txBody>
      </p:sp>
      <p:sp>
        <p:nvSpPr>
          <p:cNvPr id="206" name="Shape 206"/>
          <p:cNvSpPr/>
          <p:nvPr/>
        </p:nvSpPr>
        <p:spPr>
          <a:xfrm>
            <a:off x="4391418" y="3354776"/>
            <a:ext cx="4225584" cy="405500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07" name="Shape 207"/>
          <p:cNvSpPr/>
          <p:nvPr/>
        </p:nvSpPr>
        <p:spPr>
          <a:xfrm>
            <a:off x="4389005" y="3303921"/>
            <a:ext cx="4225584"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08" name="Shape 208"/>
          <p:cNvSpPr/>
          <p:nvPr/>
        </p:nvSpPr>
        <p:spPr>
          <a:xfrm>
            <a:off x="4679830" y="6096982"/>
            <a:ext cx="3648761" cy="51133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b="1">
                <a:solidFill>
                  <a:srgbClr val="191B23"/>
                </a:solidFill>
                <a:latin typeface="Calibri"/>
                <a:ea typeface="Calibri"/>
                <a:cs typeface="Calibri"/>
                <a:sym typeface="Calibri"/>
              </a:defRPr>
            </a:lvl1pPr>
          </a:lstStyle>
          <a:p>
            <a:r>
              <a:t>Instructor</a:t>
            </a:r>
          </a:p>
        </p:txBody>
      </p:sp>
      <p:sp>
        <p:nvSpPr>
          <p:cNvPr id="209" name="Shape 209"/>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210" name="Shape 210"/>
          <p:cNvSpPr/>
          <p:nvPr/>
        </p:nvSpPr>
        <p:spPr>
          <a:xfrm>
            <a:off x="-9256" y="3354748"/>
            <a:ext cx="4225583" cy="405500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11" name="Shape 211"/>
          <p:cNvSpPr/>
          <p:nvPr/>
        </p:nvSpPr>
        <p:spPr>
          <a:xfrm>
            <a:off x="-9256" y="3303893"/>
            <a:ext cx="4225583" cy="194948"/>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12" name="Shape 212"/>
          <p:cNvSpPr/>
          <p:nvPr/>
        </p:nvSpPr>
        <p:spPr>
          <a:xfrm>
            <a:off x="279156" y="6096954"/>
            <a:ext cx="3648761" cy="51133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b="1">
                <a:solidFill>
                  <a:srgbClr val="191B23"/>
                </a:solidFill>
                <a:latin typeface="Calibri"/>
                <a:ea typeface="Calibri"/>
                <a:cs typeface="Calibri"/>
                <a:sym typeface="Calibri"/>
              </a:defRPr>
            </a:lvl1pPr>
          </a:lstStyle>
          <a:p>
            <a:r>
              <a:rPr dirty="0" err="1"/>
              <a:t>Institu</a:t>
            </a:r>
            <a:r>
              <a:rPr lang="es-VE" dirty="0" err="1"/>
              <a:t>ción</a:t>
            </a:r>
            <a:endParaRPr dirty="0"/>
          </a:p>
        </p:txBody>
      </p:sp>
      <p:sp>
        <p:nvSpPr>
          <p:cNvPr id="213" name="Shape 213"/>
          <p:cNvSpPr>
            <a:spLocks noGrp="1"/>
          </p:cNvSpPr>
          <p:nvPr>
            <p:ph type="title"/>
          </p:nvPr>
        </p:nvSpPr>
        <p:spPr>
          <a:xfrm>
            <a:off x="444607" y="404489"/>
            <a:ext cx="12115586" cy="1096065"/>
          </a:xfrm>
          <a:prstGeom prst="rect">
            <a:avLst/>
          </a:prstGeom>
        </p:spPr>
        <p:txBody>
          <a:bodyPr/>
          <a:lstStyle/>
          <a:p>
            <a:r>
              <a:rPr dirty="0"/>
              <a:t>Problem</a:t>
            </a:r>
            <a:r>
              <a:rPr lang="es-VE" dirty="0"/>
              <a:t>a</a:t>
            </a:r>
            <a:r>
              <a:rPr dirty="0"/>
              <a:t>s</a:t>
            </a:r>
          </a:p>
        </p:txBody>
      </p:sp>
      <p:sp>
        <p:nvSpPr>
          <p:cNvPr id="214" name="Shape 214"/>
          <p:cNvSpPr/>
          <p:nvPr/>
        </p:nvSpPr>
        <p:spPr>
          <a:xfrm>
            <a:off x="1319603" y="4156205"/>
            <a:ext cx="1567865" cy="1573138"/>
          </a:xfrm>
          <a:custGeom>
            <a:avLst/>
            <a:gdLst/>
            <a:ahLst/>
            <a:cxnLst>
              <a:cxn ang="0">
                <a:pos x="wd2" y="hd2"/>
              </a:cxn>
              <a:cxn ang="5400000">
                <a:pos x="wd2" y="hd2"/>
              </a:cxn>
              <a:cxn ang="10800000">
                <a:pos x="wd2" y="hd2"/>
              </a:cxn>
              <a:cxn ang="16200000">
                <a:pos x="wd2" y="hd2"/>
              </a:cxn>
            </a:cxnLst>
            <a:rect l="0" t="0" r="r" b="b"/>
            <a:pathLst>
              <a:path w="21600" h="21566" extrusionOk="0">
                <a:moveTo>
                  <a:pt x="10823" y="0"/>
                </a:moveTo>
                <a:cubicBezTo>
                  <a:pt x="10731" y="0"/>
                  <a:pt x="10652" y="73"/>
                  <a:pt x="10652" y="165"/>
                </a:cubicBezTo>
                <a:lnTo>
                  <a:pt x="10652" y="3709"/>
                </a:lnTo>
                <a:cubicBezTo>
                  <a:pt x="10640" y="3717"/>
                  <a:pt x="10628" y="3721"/>
                  <a:pt x="10617" y="3731"/>
                </a:cubicBezTo>
                <a:lnTo>
                  <a:pt x="6133" y="7957"/>
                </a:lnTo>
                <a:cubicBezTo>
                  <a:pt x="6081" y="8006"/>
                  <a:pt x="6010" y="8031"/>
                  <a:pt x="5939" y="8031"/>
                </a:cubicBezTo>
                <a:lnTo>
                  <a:pt x="2322" y="8031"/>
                </a:lnTo>
                <a:cubicBezTo>
                  <a:pt x="2211" y="8031"/>
                  <a:pt x="2109" y="8100"/>
                  <a:pt x="2065" y="8201"/>
                </a:cubicBezTo>
                <a:lnTo>
                  <a:pt x="571" y="11666"/>
                </a:lnTo>
                <a:cubicBezTo>
                  <a:pt x="490" y="11854"/>
                  <a:pt x="628" y="12064"/>
                  <a:pt x="833" y="12064"/>
                </a:cubicBezTo>
                <a:lnTo>
                  <a:pt x="5591" y="12064"/>
                </a:lnTo>
                <a:cubicBezTo>
                  <a:pt x="5662" y="12064"/>
                  <a:pt x="5728" y="12033"/>
                  <a:pt x="5779" y="11984"/>
                </a:cubicBezTo>
                <a:lnTo>
                  <a:pt x="10207" y="7827"/>
                </a:lnTo>
                <a:lnTo>
                  <a:pt x="10806" y="7259"/>
                </a:lnTo>
                <a:lnTo>
                  <a:pt x="11410" y="7827"/>
                </a:lnTo>
                <a:lnTo>
                  <a:pt x="15855" y="11984"/>
                </a:lnTo>
                <a:cubicBezTo>
                  <a:pt x="15907" y="12033"/>
                  <a:pt x="15972" y="12064"/>
                  <a:pt x="16043" y="12064"/>
                </a:cubicBezTo>
                <a:lnTo>
                  <a:pt x="20801" y="12064"/>
                </a:lnTo>
                <a:cubicBezTo>
                  <a:pt x="21006" y="12064"/>
                  <a:pt x="21145" y="11854"/>
                  <a:pt x="21064" y="11666"/>
                </a:cubicBezTo>
                <a:lnTo>
                  <a:pt x="19569" y="8201"/>
                </a:lnTo>
                <a:cubicBezTo>
                  <a:pt x="19525" y="8100"/>
                  <a:pt x="19424" y="8031"/>
                  <a:pt x="19312" y="8031"/>
                </a:cubicBezTo>
                <a:lnTo>
                  <a:pt x="15695" y="8031"/>
                </a:lnTo>
                <a:cubicBezTo>
                  <a:pt x="15624" y="8031"/>
                  <a:pt x="15559" y="8006"/>
                  <a:pt x="15507" y="7957"/>
                </a:cubicBezTo>
                <a:lnTo>
                  <a:pt x="11000" y="3731"/>
                </a:lnTo>
                <a:cubicBezTo>
                  <a:pt x="10994" y="3727"/>
                  <a:pt x="10988" y="3725"/>
                  <a:pt x="10983" y="3720"/>
                </a:cubicBezTo>
                <a:lnTo>
                  <a:pt x="10983" y="1556"/>
                </a:lnTo>
                <a:cubicBezTo>
                  <a:pt x="11231" y="1393"/>
                  <a:pt x="11531" y="1346"/>
                  <a:pt x="11810" y="1420"/>
                </a:cubicBezTo>
                <a:lnTo>
                  <a:pt x="11810" y="1738"/>
                </a:lnTo>
                <a:cubicBezTo>
                  <a:pt x="12212" y="2139"/>
                  <a:pt x="12862" y="2139"/>
                  <a:pt x="13265" y="1738"/>
                </a:cubicBezTo>
                <a:lnTo>
                  <a:pt x="13265" y="415"/>
                </a:lnTo>
                <a:cubicBezTo>
                  <a:pt x="12996" y="682"/>
                  <a:pt x="12620" y="772"/>
                  <a:pt x="12278" y="681"/>
                </a:cubicBezTo>
                <a:lnTo>
                  <a:pt x="12278" y="363"/>
                </a:lnTo>
                <a:cubicBezTo>
                  <a:pt x="11925" y="14"/>
                  <a:pt x="11382" y="-34"/>
                  <a:pt x="10983" y="227"/>
                </a:cubicBezTo>
                <a:lnTo>
                  <a:pt x="10983" y="182"/>
                </a:lnTo>
                <a:cubicBezTo>
                  <a:pt x="10983" y="175"/>
                  <a:pt x="10988" y="171"/>
                  <a:pt x="10988" y="165"/>
                </a:cubicBezTo>
                <a:cubicBezTo>
                  <a:pt x="10988" y="73"/>
                  <a:pt x="10915" y="0"/>
                  <a:pt x="10823" y="0"/>
                </a:cubicBezTo>
                <a:close/>
                <a:moveTo>
                  <a:pt x="10789" y="8179"/>
                </a:moveTo>
                <a:lnTo>
                  <a:pt x="6030" y="12649"/>
                </a:lnTo>
                <a:cubicBezTo>
                  <a:pt x="6029" y="12650"/>
                  <a:pt x="6030" y="12654"/>
                  <a:pt x="6030" y="12654"/>
                </a:cubicBezTo>
                <a:lnTo>
                  <a:pt x="822" y="12654"/>
                </a:lnTo>
                <a:cubicBezTo>
                  <a:pt x="812" y="12654"/>
                  <a:pt x="803" y="12658"/>
                  <a:pt x="793" y="12660"/>
                </a:cubicBezTo>
                <a:cubicBezTo>
                  <a:pt x="750" y="12673"/>
                  <a:pt x="713" y="12710"/>
                  <a:pt x="713" y="12757"/>
                </a:cubicBezTo>
                <a:lnTo>
                  <a:pt x="713" y="20282"/>
                </a:lnTo>
                <a:cubicBezTo>
                  <a:pt x="713" y="20285"/>
                  <a:pt x="716" y="20288"/>
                  <a:pt x="719" y="20288"/>
                </a:cubicBezTo>
                <a:lnTo>
                  <a:pt x="645" y="20288"/>
                </a:lnTo>
                <a:cubicBezTo>
                  <a:pt x="290" y="20288"/>
                  <a:pt x="0" y="20577"/>
                  <a:pt x="0" y="20930"/>
                </a:cubicBezTo>
                <a:cubicBezTo>
                  <a:pt x="0" y="21283"/>
                  <a:pt x="290" y="21566"/>
                  <a:pt x="645" y="21566"/>
                </a:cubicBezTo>
                <a:lnTo>
                  <a:pt x="20955" y="21566"/>
                </a:lnTo>
                <a:cubicBezTo>
                  <a:pt x="21310" y="21566"/>
                  <a:pt x="21600" y="21283"/>
                  <a:pt x="21600" y="20930"/>
                </a:cubicBezTo>
                <a:cubicBezTo>
                  <a:pt x="21600" y="20577"/>
                  <a:pt x="21310" y="20288"/>
                  <a:pt x="20955" y="20288"/>
                </a:cubicBezTo>
                <a:lnTo>
                  <a:pt x="20875" y="20288"/>
                </a:lnTo>
                <a:cubicBezTo>
                  <a:pt x="20878" y="20288"/>
                  <a:pt x="20881" y="20285"/>
                  <a:pt x="20881" y="20282"/>
                </a:cubicBezTo>
                <a:lnTo>
                  <a:pt x="20881" y="12757"/>
                </a:lnTo>
                <a:cubicBezTo>
                  <a:pt x="20881" y="12710"/>
                  <a:pt x="20851" y="12673"/>
                  <a:pt x="20807" y="12660"/>
                </a:cubicBezTo>
                <a:cubicBezTo>
                  <a:pt x="20797" y="12658"/>
                  <a:pt x="20789" y="12654"/>
                  <a:pt x="20778" y="12654"/>
                </a:cubicBezTo>
                <a:lnTo>
                  <a:pt x="15570" y="12654"/>
                </a:lnTo>
                <a:cubicBezTo>
                  <a:pt x="15570" y="12654"/>
                  <a:pt x="15565" y="12650"/>
                  <a:pt x="15564" y="12649"/>
                </a:cubicBezTo>
                <a:lnTo>
                  <a:pt x="10794" y="8179"/>
                </a:lnTo>
                <a:cubicBezTo>
                  <a:pt x="10792" y="8177"/>
                  <a:pt x="10791" y="8177"/>
                  <a:pt x="10789" y="8179"/>
                </a:cubicBezTo>
                <a:close/>
                <a:moveTo>
                  <a:pt x="10589" y="10939"/>
                </a:moveTo>
                <a:cubicBezTo>
                  <a:pt x="10592" y="10939"/>
                  <a:pt x="10595" y="10942"/>
                  <a:pt x="10595" y="10945"/>
                </a:cubicBezTo>
                <a:lnTo>
                  <a:pt x="10595" y="12217"/>
                </a:lnTo>
                <a:cubicBezTo>
                  <a:pt x="10563" y="12239"/>
                  <a:pt x="10537" y="12266"/>
                  <a:pt x="10515" y="12297"/>
                </a:cubicBezTo>
                <a:cubicBezTo>
                  <a:pt x="10514" y="12298"/>
                  <a:pt x="10509" y="12302"/>
                  <a:pt x="10509" y="12302"/>
                </a:cubicBezTo>
                <a:lnTo>
                  <a:pt x="9984" y="12302"/>
                </a:lnTo>
                <a:cubicBezTo>
                  <a:pt x="9984" y="12302"/>
                  <a:pt x="9978" y="12305"/>
                  <a:pt x="9978" y="12308"/>
                </a:cubicBezTo>
                <a:lnTo>
                  <a:pt x="9978" y="12706"/>
                </a:lnTo>
                <a:cubicBezTo>
                  <a:pt x="9978" y="12708"/>
                  <a:pt x="9978" y="12711"/>
                  <a:pt x="9978" y="12711"/>
                </a:cubicBezTo>
                <a:lnTo>
                  <a:pt x="10509" y="12711"/>
                </a:lnTo>
                <a:cubicBezTo>
                  <a:pt x="10509" y="12711"/>
                  <a:pt x="10514" y="12716"/>
                  <a:pt x="10515" y="12717"/>
                </a:cubicBezTo>
                <a:cubicBezTo>
                  <a:pt x="10580" y="12807"/>
                  <a:pt x="10687" y="12865"/>
                  <a:pt x="10806" y="12865"/>
                </a:cubicBezTo>
                <a:cubicBezTo>
                  <a:pt x="10950" y="12865"/>
                  <a:pt x="11074" y="12783"/>
                  <a:pt x="11131" y="12660"/>
                </a:cubicBezTo>
                <a:cubicBezTo>
                  <a:pt x="11152" y="12615"/>
                  <a:pt x="11165" y="12560"/>
                  <a:pt x="11165" y="12507"/>
                </a:cubicBezTo>
                <a:cubicBezTo>
                  <a:pt x="11165" y="12387"/>
                  <a:pt x="11107" y="12282"/>
                  <a:pt x="11017" y="12217"/>
                </a:cubicBezTo>
                <a:cubicBezTo>
                  <a:pt x="11015" y="12216"/>
                  <a:pt x="11011" y="12219"/>
                  <a:pt x="11011" y="12217"/>
                </a:cubicBezTo>
                <a:lnTo>
                  <a:pt x="11011" y="10945"/>
                </a:lnTo>
                <a:cubicBezTo>
                  <a:pt x="11011" y="10942"/>
                  <a:pt x="11013" y="10939"/>
                  <a:pt x="11017" y="10939"/>
                </a:cubicBezTo>
                <a:cubicBezTo>
                  <a:pt x="11871" y="11046"/>
                  <a:pt x="12534" y="11775"/>
                  <a:pt x="12534" y="12654"/>
                </a:cubicBezTo>
                <a:cubicBezTo>
                  <a:pt x="12534" y="12654"/>
                  <a:pt x="12534" y="12660"/>
                  <a:pt x="12534" y="12660"/>
                </a:cubicBezTo>
                <a:cubicBezTo>
                  <a:pt x="12530" y="13789"/>
                  <a:pt x="11436" y="14660"/>
                  <a:pt x="10247" y="14296"/>
                </a:cubicBezTo>
                <a:cubicBezTo>
                  <a:pt x="9533" y="14077"/>
                  <a:pt x="9066" y="13398"/>
                  <a:pt x="9066" y="12654"/>
                </a:cubicBezTo>
                <a:cubicBezTo>
                  <a:pt x="9066" y="11769"/>
                  <a:pt x="9729" y="11041"/>
                  <a:pt x="10589" y="10939"/>
                </a:cubicBezTo>
                <a:close/>
                <a:moveTo>
                  <a:pt x="2122" y="14955"/>
                </a:moveTo>
                <a:lnTo>
                  <a:pt x="3571" y="14955"/>
                </a:lnTo>
                <a:cubicBezTo>
                  <a:pt x="3575" y="14955"/>
                  <a:pt x="3577" y="14957"/>
                  <a:pt x="3577" y="14960"/>
                </a:cubicBezTo>
                <a:cubicBezTo>
                  <a:pt x="3577" y="14960"/>
                  <a:pt x="3577" y="16403"/>
                  <a:pt x="3577" y="16403"/>
                </a:cubicBezTo>
                <a:cubicBezTo>
                  <a:pt x="3577" y="16406"/>
                  <a:pt x="3575" y="16409"/>
                  <a:pt x="3571" y="16409"/>
                </a:cubicBezTo>
                <a:lnTo>
                  <a:pt x="2122" y="16409"/>
                </a:lnTo>
                <a:cubicBezTo>
                  <a:pt x="2119" y="16409"/>
                  <a:pt x="2117" y="16406"/>
                  <a:pt x="2117" y="16403"/>
                </a:cubicBezTo>
                <a:lnTo>
                  <a:pt x="2117" y="14960"/>
                </a:lnTo>
                <a:cubicBezTo>
                  <a:pt x="2117" y="14957"/>
                  <a:pt x="2119" y="14955"/>
                  <a:pt x="2122" y="14955"/>
                </a:cubicBezTo>
                <a:close/>
                <a:moveTo>
                  <a:pt x="4946" y="14955"/>
                </a:moveTo>
                <a:lnTo>
                  <a:pt x="6396" y="14955"/>
                </a:lnTo>
                <a:cubicBezTo>
                  <a:pt x="6399" y="14955"/>
                  <a:pt x="6401" y="14957"/>
                  <a:pt x="6401" y="14960"/>
                </a:cubicBezTo>
                <a:cubicBezTo>
                  <a:pt x="6401" y="14960"/>
                  <a:pt x="6401" y="16403"/>
                  <a:pt x="6401" y="16403"/>
                </a:cubicBezTo>
                <a:cubicBezTo>
                  <a:pt x="6401" y="16406"/>
                  <a:pt x="6399" y="16409"/>
                  <a:pt x="6396" y="16409"/>
                </a:cubicBezTo>
                <a:lnTo>
                  <a:pt x="4946" y="16409"/>
                </a:lnTo>
                <a:cubicBezTo>
                  <a:pt x="4943" y="16409"/>
                  <a:pt x="4941" y="16406"/>
                  <a:pt x="4941" y="16403"/>
                </a:cubicBezTo>
                <a:lnTo>
                  <a:pt x="4941" y="14960"/>
                </a:lnTo>
                <a:cubicBezTo>
                  <a:pt x="4941" y="14957"/>
                  <a:pt x="4943" y="14955"/>
                  <a:pt x="4946" y="14955"/>
                </a:cubicBezTo>
                <a:close/>
                <a:moveTo>
                  <a:pt x="15204" y="14955"/>
                </a:moveTo>
                <a:lnTo>
                  <a:pt x="16654" y="14955"/>
                </a:lnTo>
                <a:cubicBezTo>
                  <a:pt x="16657" y="14955"/>
                  <a:pt x="16659" y="14957"/>
                  <a:pt x="16659" y="14960"/>
                </a:cubicBezTo>
                <a:cubicBezTo>
                  <a:pt x="16659" y="14960"/>
                  <a:pt x="16659" y="16403"/>
                  <a:pt x="16659" y="16403"/>
                </a:cubicBezTo>
                <a:cubicBezTo>
                  <a:pt x="16659" y="16406"/>
                  <a:pt x="16657" y="16409"/>
                  <a:pt x="16654" y="16409"/>
                </a:cubicBezTo>
                <a:lnTo>
                  <a:pt x="15204" y="16409"/>
                </a:lnTo>
                <a:cubicBezTo>
                  <a:pt x="15201" y="16409"/>
                  <a:pt x="15199" y="16406"/>
                  <a:pt x="15199" y="16403"/>
                </a:cubicBezTo>
                <a:lnTo>
                  <a:pt x="15199" y="14960"/>
                </a:lnTo>
                <a:cubicBezTo>
                  <a:pt x="15199" y="14957"/>
                  <a:pt x="15201" y="14955"/>
                  <a:pt x="15204" y="14955"/>
                </a:cubicBezTo>
                <a:close/>
                <a:moveTo>
                  <a:pt x="18023" y="14955"/>
                </a:moveTo>
                <a:lnTo>
                  <a:pt x="19472" y="14955"/>
                </a:lnTo>
                <a:cubicBezTo>
                  <a:pt x="19475" y="14955"/>
                  <a:pt x="19478" y="14957"/>
                  <a:pt x="19478" y="14960"/>
                </a:cubicBezTo>
                <a:cubicBezTo>
                  <a:pt x="19478" y="14960"/>
                  <a:pt x="19478" y="16403"/>
                  <a:pt x="19478" y="16403"/>
                </a:cubicBezTo>
                <a:cubicBezTo>
                  <a:pt x="19478" y="16406"/>
                  <a:pt x="19475" y="16409"/>
                  <a:pt x="19472" y="16409"/>
                </a:cubicBezTo>
                <a:lnTo>
                  <a:pt x="18023" y="16409"/>
                </a:lnTo>
                <a:cubicBezTo>
                  <a:pt x="18020" y="16409"/>
                  <a:pt x="18023" y="16406"/>
                  <a:pt x="18023" y="16403"/>
                </a:cubicBezTo>
                <a:lnTo>
                  <a:pt x="18023" y="14960"/>
                </a:lnTo>
                <a:cubicBezTo>
                  <a:pt x="18023" y="14957"/>
                  <a:pt x="18020" y="14955"/>
                  <a:pt x="18023" y="14955"/>
                </a:cubicBezTo>
                <a:close/>
                <a:moveTo>
                  <a:pt x="10732" y="16261"/>
                </a:moveTo>
                <a:cubicBezTo>
                  <a:pt x="11345" y="16223"/>
                  <a:pt x="11855" y="16708"/>
                  <a:pt x="11855" y="17312"/>
                </a:cubicBezTo>
                <a:lnTo>
                  <a:pt x="11855" y="20282"/>
                </a:lnTo>
                <a:cubicBezTo>
                  <a:pt x="11855" y="20285"/>
                  <a:pt x="11858" y="20288"/>
                  <a:pt x="11861" y="20288"/>
                </a:cubicBezTo>
                <a:cubicBezTo>
                  <a:pt x="11861" y="20288"/>
                  <a:pt x="9739" y="20288"/>
                  <a:pt x="9739" y="20288"/>
                </a:cubicBezTo>
                <a:cubicBezTo>
                  <a:pt x="9742" y="20288"/>
                  <a:pt x="9745" y="20285"/>
                  <a:pt x="9745" y="20282"/>
                </a:cubicBezTo>
                <a:lnTo>
                  <a:pt x="9745" y="17352"/>
                </a:lnTo>
                <a:cubicBezTo>
                  <a:pt x="9745" y="16789"/>
                  <a:pt x="10168" y="16296"/>
                  <a:pt x="10732" y="16261"/>
                </a:cubicBezTo>
                <a:close/>
                <a:moveTo>
                  <a:pt x="2122" y="17545"/>
                </a:moveTo>
                <a:lnTo>
                  <a:pt x="3571" y="17545"/>
                </a:lnTo>
                <a:cubicBezTo>
                  <a:pt x="3575" y="17545"/>
                  <a:pt x="3577" y="17547"/>
                  <a:pt x="3577" y="17550"/>
                </a:cubicBezTo>
                <a:cubicBezTo>
                  <a:pt x="3577" y="17550"/>
                  <a:pt x="3577" y="18993"/>
                  <a:pt x="3577" y="18993"/>
                </a:cubicBezTo>
                <a:cubicBezTo>
                  <a:pt x="3577" y="18996"/>
                  <a:pt x="3575" y="18999"/>
                  <a:pt x="3571" y="18999"/>
                </a:cubicBezTo>
                <a:lnTo>
                  <a:pt x="2122" y="18999"/>
                </a:lnTo>
                <a:cubicBezTo>
                  <a:pt x="2119" y="18999"/>
                  <a:pt x="2117" y="18996"/>
                  <a:pt x="2117" y="18993"/>
                </a:cubicBezTo>
                <a:lnTo>
                  <a:pt x="2117" y="17550"/>
                </a:lnTo>
                <a:cubicBezTo>
                  <a:pt x="2117" y="17547"/>
                  <a:pt x="2119" y="17545"/>
                  <a:pt x="2122" y="17545"/>
                </a:cubicBezTo>
                <a:close/>
                <a:moveTo>
                  <a:pt x="4946" y="17545"/>
                </a:moveTo>
                <a:lnTo>
                  <a:pt x="6396" y="17545"/>
                </a:lnTo>
                <a:cubicBezTo>
                  <a:pt x="6399" y="17545"/>
                  <a:pt x="6401" y="17547"/>
                  <a:pt x="6401" y="17550"/>
                </a:cubicBezTo>
                <a:cubicBezTo>
                  <a:pt x="6401" y="17550"/>
                  <a:pt x="6401" y="18993"/>
                  <a:pt x="6401" y="18993"/>
                </a:cubicBezTo>
                <a:cubicBezTo>
                  <a:pt x="6401" y="18996"/>
                  <a:pt x="6399" y="18999"/>
                  <a:pt x="6396" y="18999"/>
                </a:cubicBezTo>
                <a:lnTo>
                  <a:pt x="4946" y="18999"/>
                </a:lnTo>
                <a:cubicBezTo>
                  <a:pt x="4943" y="18999"/>
                  <a:pt x="4941" y="18996"/>
                  <a:pt x="4941" y="18993"/>
                </a:cubicBezTo>
                <a:lnTo>
                  <a:pt x="4941" y="17550"/>
                </a:lnTo>
                <a:cubicBezTo>
                  <a:pt x="4941" y="17547"/>
                  <a:pt x="4943" y="17545"/>
                  <a:pt x="4946" y="17545"/>
                </a:cubicBezTo>
                <a:close/>
                <a:moveTo>
                  <a:pt x="15204" y="17545"/>
                </a:moveTo>
                <a:lnTo>
                  <a:pt x="16654" y="17545"/>
                </a:lnTo>
                <a:cubicBezTo>
                  <a:pt x="16657" y="17545"/>
                  <a:pt x="16659" y="17547"/>
                  <a:pt x="16659" y="17550"/>
                </a:cubicBezTo>
                <a:cubicBezTo>
                  <a:pt x="16659" y="17550"/>
                  <a:pt x="16659" y="18993"/>
                  <a:pt x="16659" y="18993"/>
                </a:cubicBezTo>
                <a:cubicBezTo>
                  <a:pt x="16659" y="18996"/>
                  <a:pt x="16657" y="18999"/>
                  <a:pt x="16654" y="18999"/>
                </a:cubicBezTo>
                <a:lnTo>
                  <a:pt x="15204" y="18999"/>
                </a:lnTo>
                <a:cubicBezTo>
                  <a:pt x="15201" y="18999"/>
                  <a:pt x="15199" y="18996"/>
                  <a:pt x="15199" y="18993"/>
                </a:cubicBezTo>
                <a:lnTo>
                  <a:pt x="15199" y="17550"/>
                </a:lnTo>
                <a:cubicBezTo>
                  <a:pt x="15199" y="17547"/>
                  <a:pt x="15201" y="17545"/>
                  <a:pt x="15204" y="17545"/>
                </a:cubicBezTo>
                <a:close/>
                <a:moveTo>
                  <a:pt x="18023" y="17545"/>
                </a:moveTo>
                <a:lnTo>
                  <a:pt x="19472" y="17545"/>
                </a:lnTo>
                <a:cubicBezTo>
                  <a:pt x="19475" y="17545"/>
                  <a:pt x="19478" y="17547"/>
                  <a:pt x="19478" y="17550"/>
                </a:cubicBezTo>
                <a:cubicBezTo>
                  <a:pt x="19478" y="17550"/>
                  <a:pt x="19478" y="18993"/>
                  <a:pt x="19478" y="18993"/>
                </a:cubicBezTo>
                <a:cubicBezTo>
                  <a:pt x="19478" y="18996"/>
                  <a:pt x="19475" y="18999"/>
                  <a:pt x="19472" y="18999"/>
                </a:cubicBezTo>
                <a:lnTo>
                  <a:pt x="18023" y="18999"/>
                </a:lnTo>
                <a:cubicBezTo>
                  <a:pt x="18020" y="18999"/>
                  <a:pt x="18023" y="18996"/>
                  <a:pt x="18023" y="18993"/>
                </a:cubicBezTo>
                <a:lnTo>
                  <a:pt x="18023" y="17550"/>
                </a:lnTo>
                <a:cubicBezTo>
                  <a:pt x="18023" y="17547"/>
                  <a:pt x="18020" y="17545"/>
                  <a:pt x="18023" y="17545"/>
                </a:cubicBezTo>
                <a:close/>
              </a:path>
            </a:pathLst>
          </a:custGeom>
          <a:solidFill>
            <a:srgbClr val="C800A1"/>
          </a:solidFill>
          <a:ln w="12700">
            <a:miter lim="400000"/>
          </a:ln>
        </p:spPr>
        <p:txBody>
          <a:bodyPr lIns="71436" tIns="71436" rIns="71436" bIns="71436"/>
          <a:lstStyle/>
          <a:p>
            <a:pPr algn="l" defTabSz="1828754">
              <a:defRPr>
                <a:solidFill>
                  <a:srgbClr val="E5CE5A"/>
                </a:solidFill>
                <a:latin typeface="Lato Regular"/>
                <a:ea typeface="Lato Regular"/>
                <a:cs typeface="Lato Regular"/>
                <a:sym typeface="Lato Regular"/>
              </a:defRPr>
            </a:pPr>
            <a:endParaRPr/>
          </a:p>
        </p:txBody>
      </p:sp>
      <p:sp>
        <p:nvSpPr>
          <p:cNvPr id="215" name="Shape 215"/>
          <p:cNvSpPr/>
          <p:nvPr/>
        </p:nvSpPr>
        <p:spPr>
          <a:xfrm>
            <a:off x="6143234" y="4395795"/>
            <a:ext cx="1094373" cy="1333576"/>
          </a:xfrm>
          <a:custGeom>
            <a:avLst/>
            <a:gdLst/>
            <a:ahLst/>
            <a:cxnLst>
              <a:cxn ang="0">
                <a:pos x="wd2" y="hd2"/>
              </a:cxn>
              <a:cxn ang="5400000">
                <a:pos x="wd2" y="hd2"/>
              </a:cxn>
              <a:cxn ang="10800000">
                <a:pos x="wd2" y="hd2"/>
              </a:cxn>
              <a:cxn ang="16200000">
                <a:pos x="wd2" y="hd2"/>
              </a:cxn>
            </a:cxnLst>
            <a:rect l="0" t="0" r="r" b="b"/>
            <a:pathLst>
              <a:path w="21479" h="21472" extrusionOk="0">
                <a:moveTo>
                  <a:pt x="5225" y="0"/>
                </a:moveTo>
                <a:cubicBezTo>
                  <a:pt x="4486" y="0"/>
                  <a:pt x="3884" y="494"/>
                  <a:pt x="3884" y="1100"/>
                </a:cubicBezTo>
                <a:cubicBezTo>
                  <a:pt x="3884" y="1477"/>
                  <a:pt x="4116" y="1804"/>
                  <a:pt x="4468" y="2002"/>
                </a:cubicBezTo>
                <a:cubicBezTo>
                  <a:pt x="4280" y="2311"/>
                  <a:pt x="4171" y="2658"/>
                  <a:pt x="4169" y="3026"/>
                </a:cubicBezTo>
                <a:cubicBezTo>
                  <a:pt x="4167" y="4325"/>
                  <a:pt x="5423" y="5372"/>
                  <a:pt x="6994" y="5374"/>
                </a:cubicBezTo>
                <a:cubicBezTo>
                  <a:pt x="8589" y="5374"/>
                  <a:pt x="9859" y="4336"/>
                  <a:pt x="9854" y="3038"/>
                </a:cubicBezTo>
                <a:cubicBezTo>
                  <a:pt x="9849" y="1751"/>
                  <a:pt x="8577" y="714"/>
                  <a:pt x="7001" y="714"/>
                </a:cubicBezTo>
                <a:cubicBezTo>
                  <a:pt x="6825" y="714"/>
                  <a:pt x="6655" y="730"/>
                  <a:pt x="6487" y="755"/>
                </a:cubicBezTo>
                <a:cubicBezTo>
                  <a:pt x="6311" y="318"/>
                  <a:pt x="5816" y="0"/>
                  <a:pt x="5225" y="0"/>
                </a:cubicBezTo>
                <a:close/>
                <a:moveTo>
                  <a:pt x="21318" y="1686"/>
                </a:moveTo>
                <a:cubicBezTo>
                  <a:pt x="21280" y="1685"/>
                  <a:pt x="21238" y="1698"/>
                  <a:pt x="21204" y="1733"/>
                </a:cubicBezTo>
                <a:cubicBezTo>
                  <a:pt x="19364" y="3613"/>
                  <a:pt x="17523" y="5490"/>
                  <a:pt x="15683" y="7370"/>
                </a:cubicBezTo>
                <a:cubicBezTo>
                  <a:pt x="15351" y="7144"/>
                  <a:pt x="14871" y="7128"/>
                  <a:pt x="14406" y="7346"/>
                </a:cubicBezTo>
                <a:cubicBezTo>
                  <a:pt x="13733" y="7662"/>
                  <a:pt x="13035" y="7915"/>
                  <a:pt x="12308" y="8107"/>
                </a:cubicBezTo>
                <a:cubicBezTo>
                  <a:pt x="12278" y="8064"/>
                  <a:pt x="12244" y="8022"/>
                  <a:pt x="12209" y="7978"/>
                </a:cubicBezTo>
                <a:cubicBezTo>
                  <a:pt x="11575" y="7223"/>
                  <a:pt x="10797" y="6580"/>
                  <a:pt x="9947" y="5988"/>
                </a:cubicBezTo>
                <a:cubicBezTo>
                  <a:pt x="9544" y="5708"/>
                  <a:pt x="9033" y="5553"/>
                  <a:pt x="8506" y="5549"/>
                </a:cubicBezTo>
                <a:lnTo>
                  <a:pt x="5760" y="5549"/>
                </a:lnTo>
                <a:cubicBezTo>
                  <a:pt x="5671" y="5549"/>
                  <a:pt x="5577" y="5558"/>
                  <a:pt x="5489" y="5573"/>
                </a:cubicBezTo>
                <a:cubicBezTo>
                  <a:pt x="4900" y="5653"/>
                  <a:pt x="4429" y="5922"/>
                  <a:pt x="3991" y="6234"/>
                </a:cubicBezTo>
                <a:cubicBezTo>
                  <a:pt x="1688" y="7865"/>
                  <a:pt x="448" y="9968"/>
                  <a:pt x="10" y="12410"/>
                </a:cubicBezTo>
                <a:cubicBezTo>
                  <a:pt x="-61" y="12791"/>
                  <a:pt x="259" y="13164"/>
                  <a:pt x="702" y="13288"/>
                </a:cubicBezTo>
                <a:cubicBezTo>
                  <a:pt x="1384" y="13473"/>
                  <a:pt x="1969" y="13126"/>
                  <a:pt x="2093" y="12468"/>
                </a:cubicBezTo>
                <a:cubicBezTo>
                  <a:pt x="2243" y="11654"/>
                  <a:pt x="2513" y="10864"/>
                  <a:pt x="2956" y="10127"/>
                </a:cubicBezTo>
                <a:cubicBezTo>
                  <a:pt x="3239" y="9651"/>
                  <a:pt x="3583" y="9201"/>
                  <a:pt x="3898" y="8739"/>
                </a:cubicBezTo>
                <a:cubicBezTo>
                  <a:pt x="3924" y="8747"/>
                  <a:pt x="3952" y="8758"/>
                  <a:pt x="3983" y="8769"/>
                </a:cubicBezTo>
                <a:cubicBezTo>
                  <a:pt x="3983" y="8794"/>
                  <a:pt x="3991" y="8819"/>
                  <a:pt x="3991" y="8845"/>
                </a:cubicBezTo>
                <a:cubicBezTo>
                  <a:pt x="3991" y="9633"/>
                  <a:pt x="3995" y="10427"/>
                  <a:pt x="3991" y="11215"/>
                </a:cubicBezTo>
                <a:lnTo>
                  <a:pt x="3991" y="11485"/>
                </a:lnTo>
                <a:lnTo>
                  <a:pt x="3983" y="11485"/>
                </a:lnTo>
                <a:lnTo>
                  <a:pt x="3983" y="11602"/>
                </a:lnTo>
                <a:lnTo>
                  <a:pt x="2492" y="15459"/>
                </a:lnTo>
                <a:lnTo>
                  <a:pt x="3976" y="15459"/>
                </a:lnTo>
                <a:cubicBezTo>
                  <a:pt x="3972" y="17054"/>
                  <a:pt x="3969" y="18652"/>
                  <a:pt x="3969" y="20247"/>
                </a:cubicBezTo>
                <a:cubicBezTo>
                  <a:pt x="3969" y="20960"/>
                  <a:pt x="4572" y="21485"/>
                  <a:pt x="5360" y="21471"/>
                </a:cubicBezTo>
                <a:cubicBezTo>
                  <a:pt x="6250" y="21460"/>
                  <a:pt x="6760" y="20845"/>
                  <a:pt x="6751" y="20242"/>
                </a:cubicBezTo>
                <a:cubicBezTo>
                  <a:pt x="6751" y="20100"/>
                  <a:pt x="6751" y="19956"/>
                  <a:pt x="6751" y="19814"/>
                </a:cubicBezTo>
                <a:lnTo>
                  <a:pt x="6751" y="19779"/>
                </a:lnTo>
                <a:cubicBezTo>
                  <a:pt x="6747" y="19343"/>
                  <a:pt x="6740" y="18910"/>
                  <a:pt x="6744" y="18474"/>
                </a:cubicBezTo>
                <a:cubicBezTo>
                  <a:pt x="6740" y="18067"/>
                  <a:pt x="6737" y="17657"/>
                  <a:pt x="6737" y="17250"/>
                </a:cubicBezTo>
                <a:lnTo>
                  <a:pt x="6737" y="15459"/>
                </a:lnTo>
                <a:lnTo>
                  <a:pt x="7672" y="15459"/>
                </a:lnTo>
                <a:lnTo>
                  <a:pt x="7672" y="15670"/>
                </a:lnTo>
                <a:cubicBezTo>
                  <a:pt x="7672" y="17007"/>
                  <a:pt x="7667" y="18348"/>
                  <a:pt x="7672" y="19685"/>
                </a:cubicBezTo>
                <a:lnTo>
                  <a:pt x="7672" y="20236"/>
                </a:lnTo>
                <a:cubicBezTo>
                  <a:pt x="7672" y="21046"/>
                  <a:pt x="8447" y="21600"/>
                  <a:pt x="9355" y="21447"/>
                </a:cubicBezTo>
                <a:cubicBezTo>
                  <a:pt x="10028" y="21331"/>
                  <a:pt x="10447" y="20875"/>
                  <a:pt x="10447" y="20253"/>
                </a:cubicBezTo>
                <a:lnTo>
                  <a:pt x="10447" y="15459"/>
                </a:lnTo>
                <a:lnTo>
                  <a:pt x="12280" y="15459"/>
                </a:lnTo>
                <a:lnTo>
                  <a:pt x="10447" y="11602"/>
                </a:lnTo>
                <a:lnTo>
                  <a:pt x="10447" y="11485"/>
                </a:lnTo>
                <a:lnTo>
                  <a:pt x="10439" y="11485"/>
                </a:lnTo>
                <a:lnTo>
                  <a:pt x="10439" y="8915"/>
                </a:lnTo>
                <a:cubicBezTo>
                  <a:pt x="10524" y="8984"/>
                  <a:pt x="10543" y="8993"/>
                  <a:pt x="10561" y="9014"/>
                </a:cubicBezTo>
                <a:cubicBezTo>
                  <a:pt x="10601" y="9062"/>
                  <a:pt x="10642" y="9110"/>
                  <a:pt x="10682" y="9161"/>
                </a:cubicBezTo>
                <a:cubicBezTo>
                  <a:pt x="10824" y="9346"/>
                  <a:pt x="10957" y="9536"/>
                  <a:pt x="11081" y="9729"/>
                </a:cubicBezTo>
                <a:cubicBezTo>
                  <a:pt x="11210" y="9928"/>
                  <a:pt x="11489" y="10033"/>
                  <a:pt x="11759" y="9986"/>
                </a:cubicBezTo>
                <a:cubicBezTo>
                  <a:pt x="13066" y="9757"/>
                  <a:pt x="14295" y="9357"/>
                  <a:pt x="15469" y="8798"/>
                </a:cubicBezTo>
                <a:cubicBezTo>
                  <a:pt x="16049" y="8525"/>
                  <a:pt x="16233" y="8024"/>
                  <a:pt x="15918" y="7592"/>
                </a:cubicBezTo>
                <a:cubicBezTo>
                  <a:pt x="15915" y="7587"/>
                  <a:pt x="15907" y="7585"/>
                  <a:pt x="15904" y="7580"/>
                </a:cubicBezTo>
                <a:cubicBezTo>
                  <a:pt x="17749" y="5695"/>
                  <a:pt x="19594" y="3811"/>
                  <a:pt x="21440" y="1926"/>
                </a:cubicBezTo>
                <a:cubicBezTo>
                  <a:pt x="21539" y="1824"/>
                  <a:pt x="21434" y="1689"/>
                  <a:pt x="21318" y="1686"/>
                </a:cubicBezTo>
                <a:close/>
              </a:path>
            </a:pathLst>
          </a:custGeom>
          <a:solidFill>
            <a:srgbClr val="FF7F4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16" name="Shape 216"/>
          <p:cNvSpPr/>
          <p:nvPr/>
        </p:nvSpPr>
        <p:spPr>
          <a:xfrm>
            <a:off x="10120951" y="4458777"/>
            <a:ext cx="1478737" cy="1180852"/>
          </a:xfrm>
          <a:custGeom>
            <a:avLst/>
            <a:gdLst/>
            <a:ahLst/>
            <a:cxnLst>
              <a:cxn ang="0">
                <a:pos x="wd2" y="hd2"/>
              </a:cxn>
              <a:cxn ang="5400000">
                <a:pos x="wd2" y="hd2"/>
              </a:cxn>
              <a:cxn ang="10800000">
                <a:pos x="wd2" y="hd2"/>
              </a:cxn>
              <a:cxn ang="16200000">
                <a:pos x="wd2" y="hd2"/>
              </a:cxn>
            </a:cxnLst>
            <a:rect l="0" t="0" r="r" b="b"/>
            <a:pathLst>
              <a:path w="21600" h="20461" extrusionOk="0">
                <a:moveTo>
                  <a:pt x="10541" y="0"/>
                </a:moveTo>
                <a:lnTo>
                  <a:pt x="0" y="6234"/>
                </a:lnTo>
                <a:lnTo>
                  <a:pt x="10541" y="12467"/>
                </a:lnTo>
                <a:lnTo>
                  <a:pt x="20416" y="6632"/>
                </a:lnTo>
                <a:cubicBezTo>
                  <a:pt x="20547" y="6712"/>
                  <a:pt x="20597" y="6836"/>
                  <a:pt x="20597" y="6960"/>
                </a:cubicBezTo>
                <a:lnTo>
                  <a:pt x="20597" y="11719"/>
                </a:lnTo>
                <a:cubicBezTo>
                  <a:pt x="20301" y="11841"/>
                  <a:pt x="20084" y="12171"/>
                  <a:pt x="20084" y="12564"/>
                </a:cubicBezTo>
                <a:cubicBezTo>
                  <a:pt x="20084" y="12875"/>
                  <a:pt x="20217" y="13151"/>
                  <a:pt x="20420" y="13312"/>
                </a:cubicBezTo>
                <a:lnTo>
                  <a:pt x="20134" y="15083"/>
                </a:lnTo>
                <a:lnTo>
                  <a:pt x="21550" y="15083"/>
                </a:lnTo>
                <a:lnTo>
                  <a:pt x="21264" y="13312"/>
                </a:lnTo>
                <a:cubicBezTo>
                  <a:pt x="21467" y="13151"/>
                  <a:pt x="21600" y="12875"/>
                  <a:pt x="21600" y="12564"/>
                </a:cubicBezTo>
                <a:cubicBezTo>
                  <a:pt x="21600" y="12171"/>
                  <a:pt x="21384" y="11841"/>
                  <a:pt x="21087" y="11719"/>
                </a:cubicBezTo>
                <a:lnTo>
                  <a:pt x="21087" y="6906"/>
                </a:lnTo>
                <a:cubicBezTo>
                  <a:pt x="21087" y="6704"/>
                  <a:pt x="21043" y="6502"/>
                  <a:pt x="20942" y="6320"/>
                </a:cubicBezTo>
                <a:cubicBezTo>
                  <a:pt x="20857" y="6164"/>
                  <a:pt x="20731" y="6025"/>
                  <a:pt x="20547" y="5916"/>
                </a:cubicBezTo>
                <a:cubicBezTo>
                  <a:pt x="19575" y="5342"/>
                  <a:pt x="10541" y="0"/>
                  <a:pt x="10541" y="0"/>
                </a:cubicBezTo>
                <a:close/>
                <a:moveTo>
                  <a:pt x="4211" y="10336"/>
                </a:moveTo>
                <a:lnTo>
                  <a:pt x="4211" y="17043"/>
                </a:lnTo>
                <a:cubicBezTo>
                  <a:pt x="7710" y="21600"/>
                  <a:pt x="13373" y="21600"/>
                  <a:pt x="16872" y="17043"/>
                </a:cubicBezTo>
                <a:lnTo>
                  <a:pt x="16872" y="10336"/>
                </a:lnTo>
                <a:lnTo>
                  <a:pt x="10541" y="14055"/>
                </a:lnTo>
                <a:cubicBezTo>
                  <a:pt x="10541" y="14055"/>
                  <a:pt x="4211" y="10336"/>
                  <a:pt x="4211" y="10336"/>
                </a:cubicBez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55A49AF-0442-2E47-A841-27D8EE2FBDF4}"/>
              </a:ext>
            </a:extLst>
          </p:cNvPr>
          <p:cNvSpPr>
            <a:spLocks noGrp="1"/>
          </p:cNvSpPr>
          <p:nvPr>
            <p:ph type="title"/>
          </p:nvPr>
        </p:nvSpPr>
        <p:spPr/>
        <p:txBody>
          <a:bodyPr>
            <a:normAutofit fontScale="90000"/>
          </a:bodyPr>
          <a:lstStyle/>
          <a:p>
            <a:r>
              <a:rPr lang="en-US" dirty="0"/>
              <a:t>The course content workflow</a:t>
            </a:r>
          </a:p>
        </p:txBody>
      </p:sp>
      <p:sp>
        <p:nvSpPr>
          <p:cNvPr id="19" name="TextBox 18">
            <a:extLst>
              <a:ext uri="{FF2B5EF4-FFF2-40B4-BE49-F238E27FC236}">
                <a16:creationId xmlns:a16="http://schemas.microsoft.com/office/drawing/2014/main" id="{8BB7AFB5-1072-0145-BD44-48A71C094FA5}"/>
              </a:ext>
            </a:extLst>
          </p:cNvPr>
          <p:cNvSpPr txBox="1"/>
          <p:nvPr/>
        </p:nvSpPr>
        <p:spPr>
          <a:xfrm>
            <a:off x="1095706" y="2527583"/>
            <a:ext cx="2357659" cy="1039199"/>
          </a:xfrm>
          <a:prstGeom prst="rect">
            <a:avLst/>
          </a:prstGeom>
          <a:noFill/>
        </p:spPr>
        <p:txBody>
          <a:bodyPr wrap="square" lIns="195072" tIns="195072" rIns="195072" bIns="195072" rtlCol="0">
            <a:noAutofit/>
          </a:bodyPr>
          <a:lstStyle/>
          <a:p>
            <a:r>
              <a:rPr lang="en-US" sz="1991" dirty="0"/>
              <a:t>Instructor adds course content to their course</a:t>
            </a:r>
          </a:p>
        </p:txBody>
      </p:sp>
      <p:sp>
        <p:nvSpPr>
          <p:cNvPr id="20" name="TextBox 19">
            <a:extLst>
              <a:ext uri="{FF2B5EF4-FFF2-40B4-BE49-F238E27FC236}">
                <a16:creationId xmlns:a16="http://schemas.microsoft.com/office/drawing/2014/main" id="{2C1EEE72-CD55-A641-8810-84761D820BB8}"/>
              </a:ext>
            </a:extLst>
          </p:cNvPr>
          <p:cNvSpPr txBox="1"/>
          <p:nvPr/>
        </p:nvSpPr>
        <p:spPr>
          <a:xfrm>
            <a:off x="2969546" y="5787138"/>
            <a:ext cx="2743406" cy="1039199"/>
          </a:xfrm>
          <a:prstGeom prst="rect">
            <a:avLst/>
          </a:prstGeom>
          <a:noFill/>
        </p:spPr>
        <p:txBody>
          <a:bodyPr wrap="square" lIns="195072" tIns="195072" rIns="195072" bIns="195072" rtlCol="0">
            <a:noAutofit/>
          </a:bodyPr>
          <a:lstStyle/>
          <a:p>
            <a:r>
              <a:rPr lang="en-US" sz="1991" dirty="0"/>
              <a:t>Content passes through accessibility checklist and is scored</a:t>
            </a:r>
          </a:p>
        </p:txBody>
      </p:sp>
      <p:sp>
        <p:nvSpPr>
          <p:cNvPr id="21" name="TextBox 20">
            <a:extLst>
              <a:ext uri="{FF2B5EF4-FFF2-40B4-BE49-F238E27FC236}">
                <a16:creationId xmlns:a16="http://schemas.microsoft.com/office/drawing/2014/main" id="{62BA6742-A363-264A-9441-492271FDE682}"/>
              </a:ext>
            </a:extLst>
          </p:cNvPr>
          <p:cNvSpPr txBox="1"/>
          <p:nvPr/>
        </p:nvSpPr>
        <p:spPr>
          <a:xfrm>
            <a:off x="4736644" y="2527583"/>
            <a:ext cx="3340434" cy="1295290"/>
          </a:xfrm>
          <a:prstGeom prst="rect">
            <a:avLst/>
          </a:prstGeom>
          <a:noFill/>
        </p:spPr>
        <p:txBody>
          <a:bodyPr wrap="square" lIns="195072" tIns="195072" rIns="195072" bIns="195072" rtlCol="0">
            <a:noAutofit/>
          </a:bodyPr>
          <a:lstStyle/>
          <a:p>
            <a:r>
              <a:rPr lang="en-US" sz="1991" dirty="0"/>
              <a:t>Machine learning algorithms perform a full structural and visual analysis </a:t>
            </a:r>
          </a:p>
        </p:txBody>
      </p:sp>
      <p:sp>
        <p:nvSpPr>
          <p:cNvPr id="22" name="TextBox 21">
            <a:extLst>
              <a:ext uri="{FF2B5EF4-FFF2-40B4-BE49-F238E27FC236}">
                <a16:creationId xmlns:a16="http://schemas.microsoft.com/office/drawing/2014/main" id="{57E2A3B2-E7EE-7746-98FA-9342181B9891}"/>
              </a:ext>
            </a:extLst>
          </p:cNvPr>
          <p:cNvSpPr txBox="1"/>
          <p:nvPr/>
        </p:nvSpPr>
        <p:spPr>
          <a:xfrm>
            <a:off x="6501347" y="5787138"/>
            <a:ext cx="2517985" cy="1039199"/>
          </a:xfrm>
          <a:prstGeom prst="rect">
            <a:avLst/>
          </a:prstGeom>
          <a:noFill/>
        </p:spPr>
        <p:txBody>
          <a:bodyPr wrap="square" lIns="195072" tIns="195072" rIns="195072" bIns="195072" rtlCol="0">
            <a:noAutofit/>
          </a:bodyPr>
          <a:lstStyle/>
          <a:p>
            <a:r>
              <a:rPr lang="en-US" sz="1991" dirty="0"/>
              <a:t>Alternative formats automatically generated</a:t>
            </a:r>
          </a:p>
        </p:txBody>
      </p:sp>
      <p:sp>
        <p:nvSpPr>
          <p:cNvPr id="23" name="TextBox 22">
            <a:extLst>
              <a:ext uri="{FF2B5EF4-FFF2-40B4-BE49-F238E27FC236}">
                <a16:creationId xmlns:a16="http://schemas.microsoft.com/office/drawing/2014/main" id="{63E71C9B-90FC-984F-8627-F9BE897DBB96}"/>
              </a:ext>
            </a:extLst>
          </p:cNvPr>
          <p:cNvSpPr txBox="1"/>
          <p:nvPr/>
        </p:nvSpPr>
        <p:spPr>
          <a:xfrm>
            <a:off x="8266048" y="2527583"/>
            <a:ext cx="2230687" cy="1039199"/>
          </a:xfrm>
          <a:prstGeom prst="rect">
            <a:avLst/>
          </a:prstGeom>
          <a:noFill/>
        </p:spPr>
        <p:txBody>
          <a:bodyPr wrap="square" lIns="195072" tIns="195072" rIns="195072" bIns="195072" rtlCol="0">
            <a:noAutofit/>
          </a:bodyPr>
          <a:lstStyle/>
          <a:p>
            <a:r>
              <a:rPr lang="en-US" sz="1991" dirty="0"/>
              <a:t>Instructor feedback is provided </a:t>
            </a:r>
          </a:p>
        </p:txBody>
      </p:sp>
      <p:sp>
        <p:nvSpPr>
          <p:cNvPr id="24" name="TextBox 23">
            <a:extLst>
              <a:ext uri="{FF2B5EF4-FFF2-40B4-BE49-F238E27FC236}">
                <a16:creationId xmlns:a16="http://schemas.microsoft.com/office/drawing/2014/main" id="{B5A1B0EC-CB7C-B14C-9458-7B814F30A7BA}"/>
              </a:ext>
            </a:extLst>
          </p:cNvPr>
          <p:cNvSpPr txBox="1"/>
          <p:nvPr/>
        </p:nvSpPr>
        <p:spPr>
          <a:xfrm>
            <a:off x="10030750" y="5787138"/>
            <a:ext cx="2735915" cy="1039199"/>
          </a:xfrm>
          <a:prstGeom prst="rect">
            <a:avLst/>
          </a:prstGeom>
          <a:noFill/>
        </p:spPr>
        <p:txBody>
          <a:bodyPr wrap="square" lIns="195072" tIns="195072" rIns="195072" bIns="195072" rtlCol="0">
            <a:noAutofit/>
          </a:bodyPr>
          <a:lstStyle/>
          <a:p>
            <a:r>
              <a:rPr lang="en-US" sz="1991" dirty="0"/>
              <a:t>Institutional reporting is available for admins to track progress</a:t>
            </a:r>
          </a:p>
        </p:txBody>
      </p:sp>
      <p:grpSp>
        <p:nvGrpSpPr>
          <p:cNvPr id="80" name="Group 79">
            <a:extLst>
              <a:ext uri="{FF2B5EF4-FFF2-40B4-BE49-F238E27FC236}">
                <a16:creationId xmlns:a16="http://schemas.microsoft.com/office/drawing/2014/main" id="{9910F895-C81F-424E-B911-4282EE49CC9C}"/>
              </a:ext>
              <a:ext uri="{C183D7F6-B498-43B3-948B-1728B52AA6E4}">
                <adec:decorative xmlns:adec="http://schemas.microsoft.com/office/drawing/2017/decorative" val="1"/>
              </a:ext>
            </a:extLst>
          </p:cNvPr>
          <p:cNvGrpSpPr>
            <a:grpSpLocks noChangeAspect="1"/>
          </p:cNvGrpSpPr>
          <p:nvPr/>
        </p:nvGrpSpPr>
        <p:grpSpPr>
          <a:xfrm>
            <a:off x="1104054" y="3821573"/>
            <a:ext cx="10796693" cy="1966864"/>
            <a:chOff x="987425" y="3044825"/>
            <a:chExt cx="8139113" cy="1482725"/>
          </a:xfrm>
        </p:grpSpPr>
        <p:sp>
          <p:nvSpPr>
            <p:cNvPr id="81" name="Freeform 18">
              <a:extLst>
                <a:ext uri="{FF2B5EF4-FFF2-40B4-BE49-F238E27FC236}">
                  <a16:creationId xmlns:a16="http://schemas.microsoft.com/office/drawing/2014/main" id="{FF759B20-6474-BA47-9465-2B4DA4891273}"/>
                </a:ext>
              </a:extLst>
            </p:cNvPr>
            <p:cNvSpPr>
              <a:spLocks noChangeArrowheads="1"/>
            </p:cNvSpPr>
            <p:nvPr/>
          </p:nvSpPr>
          <p:spPr bwMode="auto">
            <a:xfrm>
              <a:off x="2317750" y="3786188"/>
              <a:ext cx="152400" cy="327025"/>
            </a:xfrm>
            <a:custGeom>
              <a:avLst/>
              <a:gdLst>
                <a:gd name="T0" fmla="*/ 212 w 425"/>
                <a:gd name="T1" fmla="*/ 211 h 909"/>
                <a:gd name="T2" fmla="*/ 0 w 425"/>
                <a:gd name="T3" fmla="*/ 0 h 909"/>
                <a:gd name="T4" fmla="*/ 212 w 425"/>
                <a:gd name="T5" fmla="*/ 908 h 909"/>
                <a:gd name="T6" fmla="*/ 423 w 425"/>
                <a:gd name="T7" fmla="*/ 0 h 909"/>
                <a:gd name="T8" fmla="*/ 212 w 425"/>
                <a:gd name="T9" fmla="*/ 211 h 909"/>
              </a:gdLst>
              <a:ahLst/>
              <a:cxnLst>
                <a:cxn ang="0">
                  <a:pos x="T0" y="T1"/>
                </a:cxn>
                <a:cxn ang="0">
                  <a:pos x="T2" y="T3"/>
                </a:cxn>
                <a:cxn ang="0">
                  <a:pos x="T4" y="T5"/>
                </a:cxn>
                <a:cxn ang="0">
                  <a:pos x="T6" y="T7"/>
                </a:cxn>
                <a:cxn ang="0">
                  <a:pos x="T8" y="T9"/>
                </a:cxn>
              </a:cxnLst>
              <a:rect l="0" t="0" r="r" b="b"/>
              <a:pathLst>
                <a:path w="425" h="909">
                  <a:moveTo>
                    <a:pt x="212" y="211"/>
                  </a:moveTo>
                  <a:cubicBezTo>
                    <a:pt x="95" y="211"/>
                    <a:pt x="0" y="116"/>
                    <a:pt x="0" y="0"/>
                  </a:cubicBezTo>
                  <a:cubicBezTo>
                    <a:pt x="0" y="314"/>
                    <a:pt x="72" y="625"/>
                    <a:pt x="212" y="908"/>
                  </a:cubicBezTo>
                  <a:cubicBezTo>
                    <a:pt x="351" y="625"/>
                    <a:pt x="424" y="314"/>
                    <a:pt x="423" y="0"/>
                  </a:cubicBezTo>
                  <a:cubicBezTo>
                    <a:pt x="423" y="116"/>
                    <a:pt x="329" y="211"/>
                    <a:pt x="212" y="211"/>
                  </a:cubicBezTo>
                </a:path>
              </a:pathLst>
            </a:custGeom>
            <a:solidFill>
              <a:srgbClr val="00B9EC"/>
            </a:solidFill>
            <a:ln w="6350" cap="flat">
              <a:solidFill>
                <a:srgbClr val="02BAEC"/>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2" name="Freeform 15">
              <a:extLst>
                <a:ext uri="{FF2B5EF4-FFF2-40B4-BE49-F238E27FC236}">
                  <a16:creationId xmlns:a16="http://schemas.microsoft.com/office/drawing/2014/main" id="{3A110793-73C4-1344-8F04-F025C01EFE3C}"/>
                </a:ext>
              </a:extLst>
            </p:cNvPr>
            <p:cNvSpPr>
              <a:spLocks noChangeArrowheads="1"/>
            </p:cNvSpPr>
            <p:nvPr/>
          </p:nvSpPr>
          <p:spPr bwMode="auto">
            <a:xfrm>
              <a:off x="2317750" y="3459163"/>
              <a:ext cx="152400" cy="327025"/>
            </a:xfrm>
            <a:custGeom>
              <a:avLst/>
              <a:gdLst>
                <a:gd name="T0" fmla="*/ 212 w 425"/>
                <a:gd name="T1" fmla="*/ 697 h 910"/>
                <a:gd name="T2" fmla="*/ 423 w 425"/>
                <a:gd name="T3" fmla="*/ 909 h 910"/>
                <a:gd name="T4" fmla="*/ 212 w 425"/>
                <a:gd name="T5" fmla="*/ 0 h 910"/>
                <a:gd name="T6" fmla="*/ 0 w 425"/>
                <a:gd name="T7" fmla="*/ 909 h 910"/>
                <a:gd name="T8" fmla="*/ 62 w 425"/>
                <a:gd name="T9" fmla="*/ 759 h 910"/>
                <a:gd name="T10" fmla="*/ 212 w 425"/>
                <a:gd name="T11" fmla="*/ 697 h 910"/>
              </a:gdLst>
              <a:ahLst/>
              <a:cxnLst>
                <a:cxn ang="0">
                  <a:pos x="T0" y="T1"/>
                </a:cxn>
                <a:cxn ang="0">
                  <a:pos x="T2" y="T3"/>
                </a:cxn>
                <a:cxn ang="0">
                  <a:pos x="T4" y="T5"/>
                </a:cxn>
                <a:cxn ang="0">
                  <a:pos x="T6" y="T7"/>
                </a:cxn>
                <a:cxn ang="0">
                  <a:pos x="T8" y="T9"/>
                </a:cxn>
                <a:cxn ang="0">
                  <a:pos x="T10" y="T11"/>
                </a:cxn>
              </a:cxnLst>
              <a:rect l="0" t="0" r="r" b="b"/>
              <a:pathLst>
                <a:path w="425" h="910">
                  <a:moveTo>
                    <a:pt x="212" y="697"/>
                  </a:moveTo>
                  <a:cubicBezTo>
                    <a:pt x="329" y="697"/>
                    <a:pt x="423" y="792"/>
                    <a:pt x="423" y="909"/>
                  </a:cubicBezTo>
                  <a:cubicBezTo>
                    <a:pt x="424" y="594"/>
                    <a:pt x="351" y="283"/>
                    <a:pt x="212" y="0"/>
                  </a:cubicBezTo>
                  <a:cubicBezTo>
                    <a:pt x="72" y="283"/>
                    <a:pt x="0" y="594"/>
                    <a:pt x="0" y="909"/>
                  </a:cubicBezTo>
                  <a:cubicBezTo>
                    <a:pt x="0" y="853"/>
                    <a:pt x="22" y="799"/>
                    <a:pt x="62" y="759"/>
                  </a:cubicBezTo>
                  <a:cubicBezTo>
                    <a:pt x="102" y="720"/>
                    <a:pt x="156" y="697"/>
                    <a:pt x="212" y="697"/>
                  </a:cubicBezTo>
                </a:path>
              </a:pathLst>
            </a:custGeom>
            <a:solidFill>
              <a:srgbClr val="00B8C1"/>
            </a:solidFill>
            <a:ln w="6350" cap="flat">
              <a:solidFill>
                <a:srgbClr val="00B8C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3" name="Freeform 17">
              <a:extLst>
                <a:ext uri="{FF2B5EF4-FFF2-40B4-BE49-F238E27FC236}">
                  <a16:creationId xmlns:a16="http://schemas.microsoft.com/office/drawing/2014/main" id="{96E5E4ED-69DB-014A-8064-2F2410A7BD11}"/>
                </a:ext>
              </a:extLst>
            </p:cNvPr>
            <p:cNvSpPr>
              <a:spLocks noChangeArrowheads="1"/>
            </p:cNvSpPr>
            <p:nvPr/>
          </p:nvSpPr>
          <p:spPr bwMode="auto">
            <a:xfrm>
              <a:off x="3649663" y="3786188"/>
              <a:ext cx="152400" cy="327025"/>
            </a:xfrm>
            <a:custGeom>
              <a:avLst/>
              <a:gdLst>
                <a:gd name="T0" fmla="*/ 212 w 425"/>
                <a:gd name="T1" fmla="*/ 211 h 909"/>
                <a:gd name="T2" fmla="*/ 0 w 425"/>
                <a:gd name="T3" fmla="*/ 0 h 909"/>
                <a:gd name="T4" fmla="*/ 212 w 425"/>
                <a:gd name="T5" fmla="*/ 908 h 909"/>
                <a:gd name="T6" fmla="*/ 423 w 425"/>
                <a:gd name="T7" fmla="*/ 0 h 909"/>
                <a:gd name="T8" fmla="*/ 212 w 425"/>
                <a:gd name="T9" fmla="*/ 211 h 909"/>
              </a:gdLst>
              <a:ahLst/>
              <a:cxnLst>
                <a:cxn ang="0">
                  <a:pos x="T0" y="T1"/>
                </a:cxn>
                <a:cxn ang="0">
                  <a:pos x="T2" y="T3"/>
                </a:cxn>
                <a:cxn ang="0">
                  <a:pos x="T4" y="T5"/>
                </a:cxn>
                <a:cxn ang="0">
                  <a:pos x="T6" y="T7"/>
                </a:cxn>
                <a:cxn ang="0">
                  <a:pos x="T8" y="T9"/>
                </a:cxn>
              </a:cxnLst>
              <a:rect l="0" t="0" r="r" b="b"/>
              <a:pathLst>
                <a:path w="425" h="909">
                  <a:moveTo>
                    <a:pt x="212" y="211"/>
                  </a:moveTo>
                  <a:cubicBezTo>
                    <a:pt x="95" y="211"/>
                    <a:pt x="0" y="116"/>
                    <a:pt x="0" y="0"/>
                  </a:cubicBezTo>
                  <a:cubicBezTo>
                    <a:pt x="0" y="314"/>
                    <a:pt x="72" y="625"/>
                    <a:pt x="212" y="908"/>
                  </a:cubicBezTo>
                  <a:cubicBezTo>
                    <a:pt x="351" y="625"/>
                    <a:pt x="424" y="314"/>
                    <a:pt x="423" y="0"/>
                  </a:cubicBezTo>
                  <a:cubicBezTo>
                    <a:pt x="423" y="116"/>
                    <a:pt x="328" y="211"/>
                    <a:pt x="212" y="211"/>
                  </a:cubicBezTo>
                </a:path>
              </a:pathLst>
            </a:custGeom>
            <a:solidFill>
              <a:srgbClr val="00B9EC"/>
            </a:solidFill>
            <a:ln w="6350" cap="flat">
              <a:solidFill>
                <a:srgbClr val="02BAEC"/>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4" name="Freeform 20">
              <a:extLst>
                <a:ext uri="{FF2B5EF4-FFF2-40B4-BE49-F238E27FC236}">
                  <a16:creationId xmlns:a16="http://schemas.microsoft.com/office/drawing/2014/main" id="{19E1BBDD-0CAD-A844-A7EA-3D1CE51541E1}"/>
                </a:ext>
              </a:extLst>
            </p:cNvPr>
            <p:cNvSpPr>
              <a:spLocks noChangeArrowheads="1"/>
            </p:cNvSpPr>
            <p:nvPr/>
          </p:nvSpPr>
          <p:spPr bwMode="auto">
            <a:xfrm>
              <a:off x="3649663" y="3459163"/>
              <a:ext cx="152400" cy="327025"/>
            </a:xfrm>
            <a:custGeom>
              <a:avLst/>
              <a:gdLst>
                <a:gd name="T0" fmla="*/ 212 w 425"/>
                <a:gd name="T1" fmla="*/ 697 h 910"/>
                <a:gd name="T2" fmla="*/ 423 w 425"/>
                <a:gd name="T3" fmla="*/ 909 h 910"/>
                <a:gd name="T4" fmla="*/ 212 w 425"/>
                <a:gd name="T5" fmla="*/ 0 h 910"/>
                <a:gd name="T6" fmla="*/ 0 w 425"/>
                <a:gd name="T7" fmla="*/ 909 h 910"/>
                <a:gd name="T8" fmla="*/ 62 w 425"/>
                <a:gd name="T9" fmla="*/ 759 h 910"/>
                <a:gd name="T10" fmla="*/ 212 w 425"/>
                <a:gd name="T11" fmla="*/ 697 h 910"/>
              </a:gdLst>
              <a:ahLst/>
              <a:cxnLst>
                <a:cxn ang="0">
                  <a:pos x="T0" y="T1"/>
                </a:cxn>
                <a:cxn ang="0">
                  <a:pos x="T2" y="T3"/>
                </a:cxn>
                <a:cxn ang="0">
                  <a:pos x="T4" y="T5"/>
                </a:cxn>
                <a:cxn ang="0">
                  <a:pos x="T6" y="T7"/>
                </a:cxn>
                <a:cxn ang="0">
                  <a:pos x="T8" y="T9"/>
                </a:cxn>
                <a:cxn ang="0">
                  <a:pos x="T10" y="T11"/>
                </a:cxn>
              </a:cxnLst>
              <a:rect l="0" t="0" r="r" b="b"/>
              <a:pathLst>
                <a:path w="425" h="910">
                  <a:moveTo>
                    <a:pt x="212" y="697"/>
                  </a:moveTo>
                  <a:cubicBezTo>
                    <a:pt x="328" y="697"/>
                    <a:pt x="423" y="792"/>
                    <a:pt x="423" y="909"/>
                  </a:cubicBezTo>
                  <a:cubicBezTo>
                    <a:pt x="424" y="594"/>
                    <a:pt x="351" y="283"/>
                    <a:pt x="212" y="0"/>
                  </a:cubicBezTo>
                  <a:cubicBezTo>
                    <a:pt x="72" y="283"/>
                    <a:pt x="0" y="594"/>
                    <a:pt x="0" y="909"/>
                  </a:cubicBezTo>
                  <a:cubicBezTo>
                    <a:pt x="0" y="853"/>
                    <a:pt x="22" y="799"/>
                    <a:pt x="62" y="759"/>
                  </a:cubicBezTo>
                  <a:cubicBezTo>
                    <a:pt x="102" y="720"/>
                    <a:pt x="155" y="697"/>
                    <a:pt x="212" y="697"/>
                  </a:cubicBezTo>
                </a:path>
              </a:pathLst>
            </a:custGeom>
            <a:solidFill>
              <a:srgbClr val="66BF00"/>
            </a:solidFill>
            <a:ln w="6350" cap="flat">
              <a:solidFill>
                <a:srgbClr val="65C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5" name="Freeform 21">
              <a:extLst>
                <a:ext uri="{FF2B5EF4-FFF2-40B4-BE49-F238E27FC236}">
                  <a16:creationId xmlns:a16="http://schemas.microsoft.com/office/drawing/2014/main" id="{085A1439-B6AE-4548-9CE4-0C1F176FACF9}"/>
                </a:ext>
              </a:extLst>
            </p:cNvPr>
            <p:cNvSpPr>
              <a:spLocks noChangeArrowheads="1"/>
            </p:cNvSpPr>
            <p:nvPr/>
          </p:nvSpPr>
          <p:spPr bwMode="auto">
            <a:xfrm>
              <a:off x="4979988" y="3459163"/>
              <a:ext cx="152400" cy="327025"/>
            </a:xfrm>
            <a:custGeom>
              <a:avLst/>
              <a:gdLst>
                <a:gd name="T0" fmla="*/ 213 w 425"/>
                <a:gd name="T1" fmla="*/ 697 h 910"/>
                <a:gd name="T2" fmla="*/ 423 w 425"/>
                <a:gd name="T3" fmla="*/ 909 h 910"/>
                <a:gd name="T4" fmla="*/ 213 w 425"/>
                <a:gd name="T5" fmla="*/ 0 h 910"/>
                <a:gd name="T6" fmla="*/ 1 w 425"/>
                <a:gd name="T7" fmla="*/ 909 h 910"/>
                <a:gd name="T8" fmla="*/ 213 w 425"/>
                <a:gd name="T9" fmla="*/ 697 h 910"/>
              </a:gdLst>
              <a:ahLst/>
              <a:cxnLst>
                <a:cxn ang="0">
                  <a:pos x="T0" y="T1"/>
                </a:cxn>
                <a:cxn ang="0">
                  <a:pos x="T2" y="T3"/>
                </a:cxn>
                <a:cxn ang="0">
                  <a:pos x="T4" y="T5"/>
                </a:cxn>
                <a:cxn ang="0">
                  <a:pos x="T6" y="T7"/>
                </a:cxn>
                <a:cxn ang="0">
                  <a:pos x="T8" y="T9"/>
                </a:cxn>
              </a:cxnLst>
              <a:rect l="0" t="0" r="r" b="b"/>
              <a:pathLst>
                <a:path w="425" h="910">
                  <a:moveTo>
                    <a:pt x="213" y="697"/>
                  </a:moveTo>
                  <a:cubicBezTo>
                    <a:pt x="328" y="697"/>
                    <a:pt x="423" y="792"/>
                    <a:pt x="423" y="909"/>
                  </a:cubicBezTo>
                  <a:cubicBezTo>
                    <a:pt x="424" y="594"/>
                    <a:pt x="351" y="283"/>
                    <a:pt x="213" y="0"/>
                  </a:cubicBezTo>
                  <a:cubicBezTo>
                    <a:pt x="73" y="283"/>
                    <a:pt x="0" y="594"/>
                    <a:pt x="1" y="909"/>
                  </a:cubicBezTo>
                  <a:cubicBezTo>
                    <a:pt x="1" y="792"/>
                    <a:pt x="96" y="697"/>
                    <a:pt x="213" y="697"/>
                  </a:cubicBezTo>
                </a:path>
              </a:pathLst>
            </a:custGeom>
            <a:solidFill>
              <a:srgbClr val="66BF00"/>
            </a:solidFill>
            <a:ln w="6350" cap="flat">
              <a:solidFill>
                <a:srgbClr val="65C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6" name="Freeform 24">
              <a:extLst>
                <a:ext uri="{FF2B5EF4-FFF2-40B4-BE49-F238E27FC236}">
                  <a16:creationId xmlns:a16="http://schemas.microsoft.com/office/drawing/2014/main" id="{EBA5FE81-4489-D442-88A7-9F29DC12F644}"/>
                </a:ext>
              </a:extLst>
            </p:cNvPr>
            <p:cNvSpPr>
              <a:spLocks noChangeArrowheads="1"/>
            </p:cNvSpPr>
            <p:nvPr/>
          </p:nvSpPr>
          <p:spPr bwMode="auto">
            <a:xfrm>
              <a:off x="6310313" y="3786188"/>
              <a:ext cx="152400" cy="327025"/>
            </a:xfrm>
            <a:custGeom>
              <a:avLst/>
              <a:gdLst>
                <a:gd name="T0" fmla="*/ 212 w 425"/>
                <a:gd name="T1" fmla="*/ 211 h 909"/>
                <a:gd name="T2" fmla="*/ 1 w 425"/>
                <a:gd name="T3" fmla="*/ 0 h 909"/>
                <a:gd name="T4" fmla="*/ 212 w 425"/>
                <a:gd name="T5" fmla="*/ 908 h 909"/>
                <a:gd name="T6" fmla="*/ 424 w 425"/>
                <a:gd name="T7" fmla="*/ 0 h 909"/>
                <a:gd name="T8" fmla="*/ 212 w 425"/>
                <a:gd name="T9" fmla="*/ 211 h 909"/>
              </a:gdLst>
              <a:ahLst/>
              <a:cxnLst>
                <a:cxn ang="0">
                  <a:pos x="T0" y="T1"/>
                </a:cxn>
                <a:cxn ang="0">
                  <a:pos x="T2" y="T3"/>
                </a:cxn>
                <a:cxn ang="0">
                  <a:pos x="T4" y="T5"/>
                </a:cxn>
                <a:cxn ang="0">
                  <a:pos x="T6" y="T7"/>
                </a:cxn>
                <a:cxn ang="0">
                  <a:pos x="T8" y="T9"/>
                </a:cxn>
              </a:cxnLst>
              <a:rect l="0" t="0" r="r" b="b"/>
              <a:pathLst>
                <a:path w="425" h="909">
                  <a:moveTo>
                    <a:pt x="212" y="211"/>
                  </a:moveTo>
                  <a:cubicBezTo>
                    <a:pt x="96" y="211"/>
                    <a:pt x="1" y="116"/>
                    <a:pt x="1" y="0"/>
                  </a:cubicBezTo>
                  <a:cubicBezTo>
                    <a:pt x="0" y="314"/>
                    <a:pt x="73" y="625"/>
                    <a:pt x="212" y="908"/>
                  </a:cubicBezTo>
                  <a:cubicBezTo>
                    <a:pt x="352" y="625"/>
                    <a:pt x="424" y="314"/>
                    <a:pt x="424" y="0"/>
                  </a:cubicBezTo>
                  <a:cubicBezTo>
                    <a:pt x="424" y="116"/>
                    <a:pt x="329" y="211"/>
                    <a:pt x="212" y="211"/>
                  </a:cubicBezTo>
                </a:path>
              </a:pathLst>
            </a:custGeom>
            <a:solidFill>
              <a:srgbClr val="1E68BD"/>
            </a:solidFill>
            <a:ln w="6350" cap="flat">
              <a:solidFill>
                <a:srgbClr val="1E68BE"/>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7" name="Freeform 27">
              <a:extLst>
                <a:ext uri="{FF2B5EF4-FFF2-40B4-BE49-F238E27FC236}">
                  <a16:creationId xmlns:a16="http://schemas.microsoft.com/office/drawing/2014/main" id="{AD17949F-B110-3E4C-A386-CBAA1166C1BF}"/>
                </a:ext>
              </a:extLst>
            </p:cNvPr>
            <p:cNvSpPr>
              <a:spLocks noChangeArrowheads="1"/>
            </p:cNvSpPr>
            <p:nvPr/>
          </p:nvSpPr>
          <p:spPr bwMode="auto">
            <a:xfrm>
              <a:off x="6310313" y="3459163"/>
              <a:ext cx="152400" cy="327025"/>
            </a:xfrm>
            <a:custGeom>
              <a:avLst/>
              <a:gdLst>
                <a:gd name="T0" fmla="*/ 212 w 425"/>
                <a:gd name="T1" fmla="*/ 697 h 910"/>
                <a:gd name="T2" fmla="*/ 424 w 425"/>
                <a:gd name="T3" fmla="*/ 909 h 910"/>
                <a:gd name="T4" fmla="*/ 212 w 425"/>
                <a:gd name="T5" fmla="*/ 0 h 910"/>
                <a:gd name="T6" fmla="*/ 1 w 425"/>
                <a:gd name="T7" fmla="*/ 909 h 910"/>
                <a:gd name="T8" fmla="*/ 63 w 425"/>
                <a:gd name="T9" fmla="*/ 759 h 910"/>
                <a:gd name="T10" fmla="*/ 212 w 425"/>
                <a:gd name="T11" fmla="*/ 697 h 910"/>
              </a:gdLst>
              <a:ahLst/>
              <a:cxnLst>
                <a:cxn ang="0">
                  <a:pos x="T0" y="T1"/>
                </a:cxn>
                <a:cxn ang="0">
                  <a:pos x="T2" y="T3"/>
                </a:cxn>
                <a:cxn ang="0">
                  <a:pos x="T4" y="T5"/>
                </a:cxn>
                <a:cxn ang="0">
                  <a:pos x="T6" y="T7"/>
                </a:cxn>
                <a:cxn ang="0">
                  <a:pos x="T8" y="T9"/>
                </a:cxn>
                <a:cxn ang="0">
                  <a:pos x="T10" y="T11"/>
                </a:cxn>
              </a:cxnLst>
              <a:rect l="0" t="0" r="r" b="b"/>
              <a:pathLst>
                <a:path w="425" h="910">
                  <a:moveTo>
                    <a:pt x="212" y="697"/>
                  </a:moveTo>
                  <a:cubicBezTo>
                    <a:pt x="329" y="697"/>
                    <a:pt x="424" y="792"/>
                    <a:pt x="424" y="909"/>
                  </a:cubicBezTo>
                  <a:cubicBezTo>
                    <a:pt x="424" y="594"/>
                    <a:pt x="352" y="283"/>
                    <a:pt x="212" y="0"/>
                  </a:cubicBezTo>
                  <a:cubicBezTo>
                    <a:pt x="73" y="283"/>
                    <a:pt x="0" y="594"/>
                    <a:pt x="1" y="909"/>
                  </a:cubicBezTo>
                  <a:cubicBezTo>
                    <a:pt x="1" y="853"/>
                    <a:pt x="23" y="799"/>
                    <a:pt x="63" y="759"/>
                  </a:cubicBezTo>
                  <a:cubicBezTo>
                    <a:pt x="102" y="720"/>
                    <a:pt x="156" y="697"/>
                    <a:pt x="212" y="697"/>
                  </a:cubicBezTo>
                </a:path>
              </a:pathLst>
            </a:custGeom>
            <a:solidFill>
              <a:srgbClr val="006F00"/>
            </a:solidFill>
            <a:ln w="6350" cap="flat">
              <a:solidFill>
                <a:srgbClr val="006F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8" name="Freeform 26">
              <a:extLst>
                <a:ext uri="{FF2B5EF4-FFF2-40B4-BE49-F238E27FC236}">
                  <a16:creationId xmlns:a16="http://schemas.microsoft.com/office/drawing/2014/main" id="{0C9A3819-165B-3840-8706-E3089999C7C0}"/>
                </a:ext>
              </a:extLst>
            </p:cNvPr>
            <p:cNvSpPr>
              <a:spLocks noChangeArrowheads="1"/>
            </p:cNvSpPr>
            <p:nvPr/>
          </p:nvSpPr>
          <p:spPr bwMode="auto">
            <a:xfrm>
              <a:off x="7640638" y="3459163"/>
              <a:ext cx="152400" cy="327025"/>
            </a:xfrm>
            <a:custGeom>
              <a:avLst/>
              <a:gdLst>
                <a:gd name="T0" fmla="*/ 212 w 425"/>
                <a:gd name="T1" fmla="*/ 697 h 910"/>
                <a:gd name="T2" fmla="*/ 424 w 425"/>
                <a:gd name="T3" fmla="*/ 909 h 910"/>
                <a:gd name="T4" fmla="*/ 212 w 425"/>
                <a:gd name="T5" fmla="*/ 0 h 910"/>
                <a:gd name="T6" fmla="*/ 1 w 425"/>
                <a:gd name="T7" fmla="*/ 909 h 910"/>
                <a:gd name="T8" fmla="*/ 63 w 425"/>
                <a:gd name="T9" fmla="*/ 759 h 910"/>
                <a:gd name="T10" fmla="*/ 212 w 425"/>
                <a:gd name="T11" fmla="*/ 697 h 910"/>
              </a:gdLst>
              <a:ahLst/>
              <a:cxnLst>
                <a:cxn ang="0">
                  <a:pos x="T0" y="T1"/>
                </a:cxn>
                <a:cxn ang="0">
                  <a:pos x="T2" y="T3"/>
                </a:cxn>
                <a:cxn ang="0">
                  <a:pos x="T4" y="T5"/>
                </a:cxn>
                <a:cxn ang="0">
                  <a:pos x="T6" y="T7"/>
                </a:cxn>
                <a:cxn ang="0">
                  <a:pos x="T8" y="T9"/>
                </a:cxn>
                <a:cxn ang="0">
                  <a:pos x="T10" y="T11"/>
                </a:cxn>
              </a:cxnLst>
              <a:rect l="0" t="0" r="r" b="b"/>
              <a:pathLst>
                <a:path w="425" h="910">
                  <a:moveTo>
                    <a:pt x="212" y="697"/>
                  </a:moveTo>
                  <a:cubicBezTo>
                    <a:pt x="329" y="697"/>
                    <a:pt x="424" y="792"/>
                    <a:pt x="424" y="909"/>
                  </a:cubicBezTo>
                  <a:cubicBezTo>
                    <a:pt x="424" y="594"/>
                    <a:pt x="352" y="283"/>
                    <a:pt x="212" y="0"/>
                  </a:cubicBezTo>
                  <a:cubicBezTo>
                    <a:pt x="73" y="283"/>
                    <a:pt x="0" y="594"/>
                    <a:pt x="1" y="909"/>
                  </a:cubicBezTo>
                  <a:cubicBezTo>
                    <a:pt x="1" y="853"/>
                    <a:pt x="23" y="799"/>
                    <a:pt x="63" y="759"/>
                  </a:cubicBezTo>
                  <a:cubicBezTo>
                    <a:pt x="102" y="720"/>
                    <a:pt x="156" y="697"/>
                    <a:pt x="212" y="697"/>
                  </a:cubicBezTo>
                </a:path>
              </a:pathLst>
            </a:custGeom>
            <a:solidFill>
              <a:srgbClr val="006F00"/>
            </a:solidFill>
            <a:ln w="6350" cap="flat">
              <a:solidFill>
                <a:srgbClr val="006F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89" name="Freeform 30">
              <a:extLst>
                <a:ext uri="{FF2B5EF4-FFF2-40B4-BE49-F238E27FC236}">
                  <a16:creationId xmlns:a16="http://schemas.microsoft.com/office/drawing/2014/main" id="{D56590C9-9E88-374E-9BF4-C2CA3BF42382}"/>
                </a:ext>
              </a:extLst>
            </p:cNvPr>
            <p:cNvSpPr>
              <a:spLocks noChangeArrowheads="1"/>
            </p:cNvSpPr>
            <p:nvPr/>
          </p:nvSpPr>
          <p:spPr bwMode="auto">
            <a:xfrm>
              <a:off x="7640638" y="3786188"/>
              <a:ext cx="152400" cy="327025"/>
            </a:xfrm>
            <a:custGeom>
              <a:avLst/>
              <a:gdLst>
                <a:gd name="T0" fmla="*/ 212 w 425"/>
                <a:gd name="T1" fmla="*/ 211 h 909"/>
                <a:gd name="T2" fmla="*/ 1 w 425"/>
                <a:gd name="T3" fmla="*/ 0 h 909"/>
                <a:gd name="T4" fmla="*/ 212 w 425"/>
                <a:gd name="T5" fmla="*/ 908 h 909"/>
                <a:gd name="T6" fmla="*/ 424 w 425"/>
                <a:gd name="T7" fmla="*/ 0 h 909"/>
                <a:gd name="T8" fmla="*/ 212 w 425"/>
                <a:gd name="T9" fmla="*/ 211 h 909"/>
              </a:gdLst>
              <a:ahLst/>
              <a:cxnLst>
                <a:cxn ang="0">
                  <a:pos x="T0" y="T1"/>
                </a:cxn>
                <a:cxn ang="0">
                  <a:pos x="T2" y="T3"/>
                </a:cxn>
                <a:cxn ang="0">
                  <a:pos x="T4" y="T5"/>
                </a:cxn>
                <a:cxn ang="0">
                  <a:pos x="T6" y="T7"/>
                </a:cxn>
                <a:cxn ang="0">
                  <a:pos x="T8" y="T9"/>
                </a:cxn>
              </a:cxnLst>
              <a:rect l="0" t="0" r="r" b="b"/>
              <a:pathLst>
                <a:path w="425" h="909">
                  <a:moveTo>
                    <a:pt x="212" y="211"/>
                  </a:moveTo>
                  <a:cubicBezTo>
                    <a:pt x="95" y="211"/>
                    <a:pt x="1" y="116"/>
                    <a:pt x="1" y="0"/>
                  </a:cubicBezTo>
                  <a:cubicBezTo>
                    <a:pt x="0" y="314"/>
                    <a:pt x="73" y="625"/>
                    <a:pt x="212" y="908"/>
                  </a:cubicBezTo>
                  <a:cubicBezTo>
                    <a:pt x="352" y="625"/>
                    <a:pt x="424" y="314"/>
                    <a:pt x="424" y="0"/>
                  </a:cubicBezTo>
                  <a:cubicBezTo>
                    <a:pt x="424" y="116"/>
                    <a:pt x="329" y="211"/>
                    <a:pt x="212" y="211"/>
                  </a:cubicBezTo>
                </a:path>
              </a:pathLst>
            </a:custGeom>
            <a:solidFill>
              <a:srgbClr val="006779"/>
            </a:solidFill>
            <a:ln w="6350" cap="flat">
              <a:solidFill>
                <a:srgbClr val="006779"/>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0" name="Freeform 3">
              <a:extLst>
                <a:ext uri="{FF2B5EF4-FFF2-40B4-BE49-F238E27FC236}">
                  <a16:creationId xmlns:a16="http://schemas.microsoft.com/office/drawing/2014/main" id="{AD4DBD34-3A70-4045-BCFD-1119EC4B4457}"/>
                </a:ext>
              </a:extLst>
            </p:cNvPr>
            <p:cNvSpPr>
              <a:spLocks noChangeArrowheads="1"/>
            </p:cNvSpPr>
            <p:nvPr/>
          </p:nvSpPr>
          <p:spPr bwMode="auto">
            <a:xfrm>
              <a:off x="987425" y="3044825"/>
              <a:ext cx="1408113" cy="741363"/>
            </a:xfrm>
            <a:custGeom>
              <a:avLst/>
              <a:gdLst>
                <a:gd name="T0" fmla="*/ 212 w 3910"/>
                <a:gd name="T1" fmla="*/ 1848 h 2061"/>
                <a:gd name="T2" fmla="*/ 423 w 3910"/>
                <a:gd name="T3" fmla="*/ 2060 h 2061"/>
                <a:gd name="T4" fmla="*/ 2060 w 3910"/>
                <a:gd name="T5" fmla="*/ 423 h 2061"/>
                <a:gd name="T6" fmla="*/ 3697 w 3910"/>
                <a:gd name="T7" fmla="*/ 2060 h 2061"/>
                <a:gd name="T8" fmla="*/ 3909 w 3910"/>
                <a:gd name="T9" fmla="*/ 1151 h 2061"/>
                <a:gd name="T10" fmla="*/ 2060 w 3910"/>
                <a:gd name="T11" fmla="*/ 0 h 2061"/>
                <a:gd name="T12" fmla="*/ 0 w 3910"/>
                <a:gd name="T13" fmla="*/ 2060 h 2061"/>
                <a:gd name="T14" fmla="*/ 212 w 3910"/>
                <a:gd name="T15" fmla="*/ 1848 h 2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0" h="2061">
                  <a:moveTo>
                    <a:pt x="212" y="1848"/>
                  </a:moveTo>
                  <a:cubicBezTo>
                    <a:pt x="329" y="1848"/>
                    <a:pt x="423" y="1943"/>
                    <a:pt x="423" y="2060"/>
                  </a:cubicBezTo>
                  <a:cubicBezTo>
                    <a:pt x="423" y="1156"/>
                    <a:pt x="1156" y="423"/>
                    <a:pt x="2060" y="423"/>
                  </a:cubicBezTo>
                  <a:cubicBezTo>
                    <a:pt x="2964" y="423"/>
                    <a:pt x="3697" y="1156"/>
                    <a:pt x="3697" y="2060"/>
                  </a:cubicBezTo>
                  <a:cubicBezTo>
                    <a:pt x="3697" y="1745"/>
                    <a:pt x="3769" y="1434"/>
                    <a:pt x="3909" y="1151"/>
                  </a:cubicBezTo>
                  <a:cubicBezTo>
                    <a:pt x="3562" y="447"/>
                    <a:pt x="2845" y="1"/>
                    <a:pt x="2060" y="0"/>
                  </a:cubicBezTo>
                  <a:cubicBezTo>
                    <a:pt x="924" y="0"/>
                    <a:pt x="0" y="924"/>
                    <a:pt x="0" y="2060"/>
                  </a:cubicBezTo>
                  <a:cubicBezTo>
                    <a:pt x="0" y="1943"/>
                    <a:pt x="95" y="1848"/>
                    <a:pt x="212" y="1848"/>
                  </a:cubicBezTo>
                </a:path>
              </a:pathLst>
            </a:custGeom>
            <a:solidFill>
              <a:srgbClr val="00C7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1" name="Freeform 4">
              <a:extLst>
                <a:ext uri="{FF2B5EF4-FFF2-40B4-BE49-F238E27FC236}">
                  <a16:creationId xmlns:a16="http://schemas.microsoft.com/office/drawing/2014/main" id="{219D1ADC-0385-C54F-B175-2938BC82792F}"/>
                </a:ext>
              </a:extLst>
            </p:cNvPr>
            <p:cNvSpPr>
              <a:spLocks noChangeArrowheads="1"/>
            </p:cNvSpPr>
            <p:nvPr/>
          </p:nvSpPr>
          <p:spPr bwMode="auto">
            <a:xfrm>
              <a:off x="2393950" y="3786188"/>
              <a:ext cx="1331913" cy="741362"/>
            </a:xfrm>
            <a:custGeom>
              <a:avLst/>
              <a:gdLst>
                <a:gd name="T0" fmla="*/ 1848 w 3698"/>
                <a:gd name="T1" fmla="*/ 1636 h 2059"/>
                <a:gd name="T2" fmla="*/ 211 w 3698"/>
                <a:gd name="T3" fmla="*/ 0 h 2059"/>
                <a:gd name="T4" fmla="*/ 0 w 3698"/>
                <a:gd name="T5" fmla="*/ 908 h 2059"/>
                <a:gd name="T6" fmla="*/ 1848 w 3698"/>
                <a:gd name="T7" fmla="*/ 2058 h 2059"/>
                <a:gd name="T8" fmla="*/ 3697 w 3698"/>
                <a:gd name="T9" fmla="*/ 908 h 2059"/>
                <a:gd name="T10" fmla="*/ 3485 w 3698"/>
                <a:gd name="T11" fmla="*/ 0 h 2059"/>
                <a:gd name="T12" fmla="*/ 1848 w 3698"/>
                <a:gd name="T13" fmla="*/ 1636 h 2059"/>
              </a:gdLst>
              <a:ahLst/>
              <a:cxnLst>
                <a:cxn ang="0">
                  <a:pos x="T0" y="T1"/>
                </a:cxn>
                <a:cxn ang="0">
                  <a:pos x="T2" y="T3"/>
                </a:cxn>
                <a:cxn ang="0">
                  <a:pos x="T4" y="T5"/>
                </a:cxn>
                <a:cxn ang="0">
                  <a:pos x="T6" y="T7"/>
                </a:cxn>
                <a:cxn ang="0">
                  <a:pos x="T8" y="T9"/>
                </a:cxn>
                <a:cxn ang="0">
                  <a:pos x="T10" y="T11"/>
                </a:cxn>
                <a:cxn ang="0">
                  <a:pos x="T12" y="T13"/>
                </a:cxn>
              </a:cxnLst>
              <a:rect l="0" t="0" r="r" b="b"/>
              <a:pathLst>
                <a:path w="3698" h="2059">
                  <a:moveTo>
                    <a:pt x="1848" y="1636"/>
                  </a:moveTo>
                  <a:cubicBezTo>
                    <a:pt x="945" y="1635"/>
                    <a:pt x="212" y="902"/>
                    <a:pt x="211" y="0"/>
                  </a:cubicBezTo>
                  <a:cubicBezTo>
                    <a:pt x="212" y="314"/>
                    <a:pt x="139" y="625"/>
                    <a:pt x="0" y="908"/>
                  </a:cubicBezTo>
                  <a:cubicBezTo>
                    <a:pt x="346" y="1612"/>
                    <a:pt x="1063" y="2058"/>
                    <a:pt x="1848" y="2058"/>
                  </a:cubicBezTo>
                  <a:cubicBezTo>
                    <a:pt x="2633" y="2058"/>
                    <a:pt x="3350" y="1612"/>
                    <a:pt x="3697" y="908"/>
                  </a:cubicBezTo>
                  <a:cubicBezTo>
                    <a:pt x="3557" y="625"/>
                    <a:pt x="3485" y="314"/>
                    <a:pt x="3485" y="0"/>
                  </a:cubicBezTo>
                  <a:cubicBezTo>
                    <a:pt x="3484" y="902"/>
                    <a:pt x="2752" y="1635"/>
                    <a:pt x="1848" y="1636"/>
                  </a:cubicBezTo>
                </a:path>
              </a:pathLst>
            </a:custGeom>
            <a:solidFill>
              <a:srgbClr val="07C6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2" name="Freeform 5">
              <a:extLst>
                <a:ext uri="{FF2B5EF4-FFF2-40B4-BE49-F238E27FC236}">
                  <a16:creationId xmlns:a16="http://schemas.microsoft.com/office/drawing/2014/main" id="{09282691-E24A-3247-890E-485A34412F6C}"/>
                </a:ext>
              </a:extLst>
            </p:cNvPr>
            <p:cNvSpPr>
              <a:spLocks noChangeArrowheads="1"/>
            </p:cNvSpPr>
            <p:nvPr/>
          </p:nvSpPr>
          <p:spPr bwMode="auto">
            <a:xfrm>
              <a:off x="3725863" y="3044825"/>
              <a:ext cx="1331912" cy="741363"/>
            </a:xfrm>
            <a:custGeom>
              <a:avLst/>
              <a:gdLst>
                <a:gd name="T0" fmla="*/ 1848 w 3698"/>
                <a:gd name="T1" fmla="*/ 422 h 2060"/>
                <a:gd name="T2" fmla="*/ 3485 w 3698"/>
                <a:gd name="T3" fmla="*/ 2059 h 2060"/>
                <a:gd name="T4" fmla="*/ 3697 w 3698"/>
                <a:gd name="T5" fmla="*/ 1150 h 2060"/>
                <a:gd name="T6" fmla="*/ 1848 w 3698"/>
                <a:gd name="T7" fmla="*/ 0 h 2060"/>
                <a:gd name="T8" fmla="*/ 0 w 3698"/>
                <a:gd name="T9" fmla="*/ 1150 h 2060"/>
                <a:gd name="T10" fmla="*/ 211 w 3698"/>
                <a:gd name="T11" fmla="*/ 2059 h 2060"/>
                <a:gd name="T12" fmla="*/ 1848 w 3698"/>
                <a:gd name="T13" fmla="*/ 422 h 2060"/>
              </a:gdLst>
              <a:ahLst/>
              <a:cxnLst>
                <a:cxn ang="0">
                  <a:pos x="T0" y="T1"/>
                </a:cxn>
                <a:cxn ang="0">
                  <a:pos x="T2" y="T3"/>
                </a:cxn>
                <a:cxn ang="0">
                  <a:pos x="T4" y="T5"/>
                </a:cxn>
                <a:cxn ang="0">
                  <a:pos x="T6" y="T7"/>
                </a:cxn>
                <a:cxn ang="0">
                  <a:pos x="T8" y="T9"/>
                </a:cxn>
                <a:cxn ang="0">
                  <a:pos x="T10" y="T11"/>
                </a:cxn>
                <a:cxn ang="0">
                  <a:pos x="T12" y="T13"/>
                </a:cxn>
              </a:cxnLst>
              <a:rect l="0" t="0" r="r" b="b"/>
              <a:pathLst>
                <a:path w="3698" h="2060">
                  <a:moveTo>
                    <a:pt x="1848" y="422"/>
                  </a:moveTo>
                  <a:cubicBezTo>
                    <a:pt x="2752" y="423"/>
                    <a:pt x="3484" y="1156"/>
                    <a:pt x="3485" y="2059"/>
                  </a:cubicBezTo>
                  <a:cubicBezTo>
                    <a:pt x="3484" y="1744"/>
                    <a:pt x="3557" y="1433"/>
                    <a:pt x="3697" y="1150"/>
                  </a:cubicBezTo>
                  <a:cubicBezTo>
                    <a:pt x="3350" y="446"/>
                    <a:pt x="2633" y="0"/>
                    <a:pt x="1848" y="0"/>
                  </a:cubicBezTo>
                  <a:cubicBezTo>
                    <a:pt x="1063" y="0"/>
                    <a:pt x="346" y="446"/>
                    <a:pt x="0" y="1150"/>
                  </a:cubicBezTo>
                  <a:cubicBezTo>
                    <a:pt x="139" y="1433"/>
                    <a:pt x="212" y="1744"/>
                    <a:pt x="211" y="2059"/>
                  </a:cubicBezTo>
                  <a:cubicBezTo>
                    <a:pt x="212" y="1156"/>
                    <a:pt x="944" y="423"/>
                    <a:pt x="1848" y="422"/>
                  </a:cubicBezTo>
                </a:path>
              </a:pathLst>
            </a:custGeom>
            <a:solidFill>
              <a:srgbClr val="6ECE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3" name="Freeform 6">
              <a:extLst>
                <a:ext uri="{FF2B5EF4-FFF2-40B4-BE49-F238E27FC236}">
                  <a16:creationId xmlns:a16="http://schemas.microsoft.com/office/drawing/2014/main" id="{B1BC9778-6285-CE41-9ED7-33EDD9A616C1}"/>
                </a:ext>
              </a:extLst>
            </p:cNvPr>
            <p:cNvSpPr>
              <a:spLocks noChangeArrowheads="1"/>
            </p:cNvSpPr>
            <p:nvPr/>
          </p:nvSpPr>
          <p:spPr bwMode="auto">
            <a:xfrm>
              <a:off x="5056188" y="3786188"/>
              <a:ext cx="1330325" cy="741362"/>
            </a:xfrm>
            <a:custGeom>
              <a:avLst/>
              <a:gdLst>
                <a:gd name="T0" fmla="*/ 1847 w 3696"/>
                <a:gd name="T1" fmla="*/ 1636 h 2059"/>
                <a:gd name="T2" fmla="*/ 210 w 3696"/>
                <a:gd name="T3" fmla="*/ 0 h 2059"/>
                <a:gd name="T4" fmla="*/ 0 w 3696"/>
                <a:gd name="T5" fmla="*/ 908 h 2059"/>
                <a:gd name="T6" fmla="*/ 1847 w 3696"/>
                <a:gd name="T7" fmla="*/ 2058 h 2059"/>
                <a:gd name="T8" fmla="*/ 3695 w 3696"/>
                <a:gd name="T9" fmla="*/ 908 h 2059"/>
                <a:gd name="T10" fmla="*/ 3484 w 3696"/>
                <a:gd name="T11" fmla="*/ 0 h 2059"/>
                <a:gd name="T12" fmla="*/ 1847 w 3696"/>
                <a:gd name="T13" fmla="*/ 1636 h 2059"/>
              </a:gdLst>
              <a:ahLst/>
              <a:cxnLst>
                <a:cxn ang="0">
                  <a:pos x="T0" y="T1"/>
                </a:cxn>
                <a:cxn ang="0">
                  <a:pos x="T2" y="T3"/>
                </a:cxn>
                <a:cxn ang="0">
                  <a:pos x="T4" y="T5"/>
                </a:cxn>
                <a:cxn ang="0">
                  <a:pos x="T6" y="T7"/>
                </a:cxn>
                <a:cxn ang="0">
                  <a:pos x="T8" y="T9"/>
                </a:cxn>
                <a:cxn ang="0">
                  <a:pos x="T10" y="T11"/>
                </a:cxn>
                <a:cxn ang="0">
                  <a:pos x="T12" y="T13"/>
                </a:cxn>
              </a:cxnLst>
              <a:rect l="0" t="0" r="r" b="b"/>
              <a:pathLst>
                <a:path w="3696" h="2059">
                  <a:moveTo>
                    <a:pt x="1847" y="1636"/>
                  </a:moveTo>
                  <a:cubicBezTo>
                    <a:pt x="943" y="1635"/>
                    <a:pt x="211" y="902"/>
                    <a:pt x="210" y="0"/>
                  </a:cubicBezTo>
                  <a:cubicBezTo>
                    <a:pt x="211" y="314"/>
                    <a:pt x="138" y="625"/>
                    <a:pt x="0" y="908"/>
                  </a:cubicBezTo>
                  <a:cubicBezTo>
                    <a:pt x="345" y="1612"/>
                    <a:pt x="1062" y="2058"/>
                    <a:pt x="1847" y="2058"/>
                  </a:cubicBezTo>
                  <a:cubicBezTo>
                    <a:pt x="2632" y="2058"/>
                    <a:pt x="3349" y="1612"/>
                    <a:pt x="3695" y="908"/>
                  </a:cubicBezTo>
                  <a:cubicBezTo>
                    <a:pt x="3556" y="625"/>
                    <a:pt x="3483" y="314"/>
                    <a:pt x="3484" y="0"/>
                  </a:cubicBezTo>
                  <a:cubicBezTo>
                    <a:pt x="3483" y="902"/>
                    <a:pt x="2751" y="1635"/>
                    <a:pt x="1847" y="1636"/>
                  </a:cubicBezTo>
                </a:path>
              </a:pathLst>
            </a:custGeom>
            <a:solidFill>
              <a:srgbClr val="2171C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4" name="Freeform 7">
              <a:extLst>
                <a:ext uri="{FF2B5EF4-FFF2-40B4-BE49-F238E27FC236}">
                  <a16:creationId xmlns:a16="http://schemas.microsoft.com/office/drawing/2014/main" id="{71898406-7668-8A49-A10A-7AD4DDA4C0BB}"/>
                </a:ext>
              </a:extLst>
            </p:cNvPr>
            <p:cNvSpPr>
              <a:spLocks noChangeArrowheads="1"/>
            </p:cNvSpPr>
            <p:nvPr/>
          </p:nvSpPr>
          <p:spPr bwMode="auto">
            <a:xfrm>
              <a:off x="6386513" y="3044825"/>
              <a:ext cx="1331912" cy="741363"/>
            </a:xfrm>
            <a:custGeom>
              <a:avLst/>
              <a:gdLst>
                <a:gd name="T0" fmla="*/ 1849 w 3698"/>
                <a:gd name="T1" fmla="*/ 422 h 2060"/>
                <a:gd name="T2" fmla="*/ 3486 w 3698"/>
                <a:gd name="T3" fmla="*/ 2059 h 2060"/>
                <a:gd name="T4" fmla="*/ 3697 w 3698"/>
                <a:gd name="T5" fmla="*/ 1150 h 2060"/>
                <a:gd name="T6" fmla="*/ 1849 w 3698"/>
                <a:gd name="T7" fmla="*/ 0 h 2060"/>
                <a:gd name="T8" fmla="*/ 0 w 3698"/>
                <a:gd name="T9" fmla="*/ 1150 h 2060"/>
                <a:gd name="T10" fmla="*/ 212 w 3698"/>
                <a:gd name="T11" fmla="*/ 2059 h 2060"/>
                <a:gd name="T12" fmla="*/ 1849 w 3698"/>
                <a:gd name="T13" fmla="*/ 422 h 2060"/>
              </a:gdLst>
              <a:ahLst/>
              <a:cxnLst>
                <a:cxn ang="0">
                  <a:pos x="T0" y="T1"/>
                </a:cxn>
                <a:cxn ang="0">
                  <a:pos x="T2" y="T3"/>
                </a:cxn>
                <a:cxn ang="0">
                  <a:pos x="T4" y="T5"/>
                </a:cxn>
                <a:cxn ang="0">
                  <a:pos x="T6" y="T7"/>
                </a:cxn>
                <a:cxn ang="0">
                  <a:pos x="T8" y="T9"/>
                </a:cxn>
                <a:cxn ang="0">
                  <a:pos x="T10" y="T11"/>
                </a:cxn>
                <a:cxn ang="0">
                  <a:pos x="T12" y="T13"/>
                </a:cxn>
              </a:cxnLst>
              <a:rect l="0" t="0" r="r" b="b"/>
              <a:pathLst>
                <a:path w="3698" h="2060">
                  <a:moveTo>
                    <a:pt x="1849" y="422"/>
                  </a:moveTo>
                  <a:cubicBezTo>
                    <a:pt x="2752" y="423"/>
                    <a:pt x="3485" y="1156"/>
                    <a:pt x="3486" y="2059"/>
                  </a:cubicBezTo>
                  <a:cubicBezTo>
                    <a:pt x="3485" y="1744"/>
                    <a:pt x="3558" y="1433"/>
                    <a:pt x="3697" y="1150"/>
                  </a:cubicBezTo>
                  <a:cubicBezTo>
                    <a:pt x="3351" y="446"/>
                    <a:pt x="2634" y="0"/>
                    <a:pt x="1849" y="0"/>
                  </a:cubicBezTo>
                  <a:cubicBezTo>
                    <a:pt x="1064" y="0"/>
                    <a:pt x="347" y="446"/>
                    <a:pt x="0" y="1150"/>
                  </a:cubicBezTo>
                  <a:cubicBezTo>
                    <a:pt x="140" y="1433"/>
                    <a:pt x="212" y="1744"/>
                    <a:pt x="212" y="2059"/>
                  </a:cubicBezTo>
                  <a:cubicBezTo>
                    <a:pt x="213" y="1156"/>
                    <a:pt x="945" y="423"/>
                    <a:pt x="1849" y="422"/>
                  </a:cubicBezTo>
                </a:path>
              </a:pathLst>
            </a:custGeom>
            <a:solidFill>
              <a:srgbClr val="0077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5" name="Freeform 8">
              <a:extLst>
                <a:ext uri="{FF2B5EF4-FFF2-40B4-BE49-F238E27FC236}">
                  <a16:creationId xmlns:a16="http://schemas.microsoft.com/office/drawing/2014/main" id="{F24BFC6D-073F-3E4C-88AB-5A834C867C5D}"/>
                </a:ext>
              </a:extLst>
            </p:cNvPr>
            <p:cNvSpPr>
              <a:spLocks noChangeArrowheads="1"/>
            </p:cNvSpPr>
            <p:nvPr/>
          </p:nvSpPr>
          <p:spPr bwMode="auto">
            <a:xfrm>
              <a:off x="7718425" y="3786188"/>
              <a:ext cx="1408113" cy="741362"/>
            </a:xfrm>
            <a:custGeom>
              <a:avLst/>
              <a:gdLst>
                <a:gd name="T0" fmla="*/ 3697 w 3910"/>
                <a:gd name="T1" fmla="*/ 211 h 2060"/>
                <a:gd name="T2" fmla="*/ 3486 w 3910"/>
                <a:gd name="T3" fmla="*/ 0 h 2060"/>
                <a:gd name="T4" fmla="*/ 1849 w 3910"/>
                <a:gd name="T5" fmla="*/ 1636 h 2060"/>
                <a:gd name="T6" fmla="*/ 212 w 3910"/>
                <a:gd name="T7" fmla="*/ 0 h 2060"/>
                <a:gd name="T8" fmla="*/ 0 w 3910"/>
                <a:gd name="T9" fmla="*/ 908 h 2060"/>
                <a:gd name="T10" fmla="*/ 1849 w 3910"/>
                <a:gd name="T11" fmla="*/ 2059 h 2060"/>
                <a:gd name="T12" fmla="*/ 3909 w 3910"/>
                <a:gd name="T13" fmla="*/ 0 h 2060"/>
                <a:gd name="T14" fmla="*/ 3847 w 3910"/>
                <a:gd name="T15" fmla="*/ 149 h 2060"/>
                <a:gd name="T16" fmla="*/ 3697 w 3910"/>
                <a:gd name="T17" fmla="*/ 211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0" h="2060">
                  <a:moveTo>
                    <a:pt x="3697" y="211"/>
                  </a:moveTo>
                  <a:cubicBezTo>
                    <a:pt x="3580" y="211"/>
                    <a:pt x="3486" y="116"/>
                    <a:pt x="3486" y="0"/>
                  </a:cubicBezTo>
                  <a:cubicBezTo>
                    <a:pt x="3486" y="903"/>
                    <a:pt x="2753" y="1636"/>
                    <a:pt x="1849" y="1636"/>
                  </a:cubicBezTo>
                  <a:cubicBezTo>
                    <a:pt x="945" y="1636"/>
                    <a:pt x="212" y="903"/>
                    <a:pt x="212" y="0"/>
                  </a:cubicBezTo>
                  <a:cubicBezTo>
                    <a:pt x="212" y="314"/>
                    <a:pt x="140" y="625"/>
                    <a:pt x="0" y="908"/>
                  </a:cubicBezTo>
                  <a:cubicBezTo>
                    <a:pt x="347" y="1612"/>
                    <a:pt x="1064" y="2058"/>
                    <a:pt x="1849" y="2059"/>
                  </a:cubicBezTo>
                  <a:cubicBezTo>
                    <a:pt x="2985" y="2059"/>
                    <a:pt x="3909" y="1135"/>
                    <a:pt x="3909" y="0"/>
                  </a:cubicBezTo>
                  <a:cubicBezTo>
                    <a:pt x="3909" y="55"/>
                    <a:pt x="3887" y="109"/>
                    <a:pt x="3847" y="149"/>
                  </a:cubicBezTo>
                  <a:cubicBezTo>
                    <a:pt x="3807" y="188"/>
                    <a:pt x="3753" y="211"/>
                    <a:pt x="3697" y="211"/>
                  </a:cubicBezTo>
                </a:path>
              </a:pathLst>
            </a:custGeom>
            <a:solidFill>
              <a:srgbClr val="02708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6" name="Freeform 9">
              <a:extLst>
                <a:ext uri="{FF2B5EF4-FFF2-40B4-BE49-F238E27FC236}">
                  <a16:creationId xmlns:a16="http://schemas.microsoft.com/office/drawing/2014/main" id="{07E75C8E-041E-0D48-9E41-1CF0A8391603}"/>
                </a:ext>
              </a:extLst>
            </p:cNvPr>
            <p:cNvSpPr>
              <a:spLocks noChangeArrowheads="1"/>
            </p:cNvSpPr>
            <p:nvPr/>
          </p:nvSpPr>
          <p:spPr bwMode="auto">
            <a:xfrm>
              <a:off x="7718425" y="3044825"/>
              <a:ext cx="1408113" cy="741363"/>
            </a:xfrm>
            <a:custGeom>
              <a:avLst/>
              <a:gdLst>
                <a:gd name="T0" fmla="*/ 1849 w 3910"/>
                <a:gd name="T1" fmla="*/ 423 h 2061"/>
                <a:gd name="T2" fmla="*/ 3486 w 3910"/>
                <a:gd name="T3" fmla="*/ 2060 h 2061"/>
                <a:gd name="T4" fmla="*/ 3697 w 3910"/>
                <a:gd name="T5" fmla="*/ 1848 h 2061"/>
                <a:gd name="T6" fmla="*/ 3909 w 3910"/>
                <a:gd name="T7" fmla="*/ 2060 h 2061"/>
                <a:gd name="T8" fmla="*/ 1849 w 3910"/>
                <a:gd name="T9" fmla="*/ 0 h 2061"/>
                <a:gd name="T10" fmla="*/ 0 w 3910"/>
                <a:gd name="T11" fmla="*/ 1151 h 2061"/>
                <a:gd name="T12" fmla="*/ 212 w 3910"/>
                <a:gd name="T13" fmla="*/ 2060 h 2061"/>
                <a:gd name="T14" fmla="*/ 1849 w 3910"/>
                <a:gd name="T15" fmla="*/ 423 h 2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0" h="2061">
                  <a:moveTo>
                    <a:pt x="1849" y="423"/>
                  </a:moveTo>
                  <a:cubicBezTo>
                    <a:pt x="2752" y="424"/>
                    <a:pt x="3485" y="1157"/>
                    <a:pt x="3486" y="2060"/>
                  </a:cubicBezTo>
                  <a:cubicBezTo>
                    <a:pt x="3486" y="1943"/>
                    <a:pt x="3580" y="1848"/>
                    <a:pt x="3697" y="1848"/>
                  </a:cubicBezTo>
                  <a:cubicBezTo>
                    <a:pt x="3814" y="1848"/>
                    <a:pt x="3909" y="1943"/>
                    <a:pt x="3909" y="2060"/>
                  </a:cubicBezTo>
                  <a:cubicBezTo>
                    <a:pt x="3909" y="924"/>
                    <a:pt x="2985" y="0"/>
                    <a:pt x="1849" y="0"/>
                  </a:cubicBezTo>
                  <a:cubicBezTo>
                    <a:pt x="1064" y="1"/>
                    <a:pt x="347" y="447"/>
                    <a:pt x="0" y="1151"/>
                  </a:cubicBezTo>
                  <a:cubicBezTo>
                    <a:pt x="140" y="1434"/>
                    <a:pt x="212" y="1745"/>
                    <a:pt x="212" y="2060"/>
                  </a:cubicBezTo>
                  <a:cubicBezTo>
                    <a:pt x="213" y="1157"/>
                    <a:pt x="945" y="424"/>
                    <a:pt x="1849" y="423"/>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7" name="Freeform 10">
              <a:extLst>
                <a:ext uri="{FF2B5EF4-FFF2-40B4-BE49-F238E27FC236}">
                  <a16:creationId xmlns:a16="http://schemas.microsoft.com/office/drawing/2014/main" id="{DCA9FECE-E874-EB4D-94C9-6E7CB350DCB7}"/>
                </a:ext>
              </a:extLst>
            </p:cNvPr>
            <p:cNvSpPr>
              <a:spLocks noChangeArrowheads="1"/>
            </p:cNvSpPr>
            <p:nvPr/>
          </p:nvSpPr>
          <p:spPr bwMode="auto">
            <a:xfrm>
              <a:off x="2393950" y="3044825"/>
              <a:ext cx="1331913" cy="741363"/>
            </a:xfrm>
            <a:custGeom>
              <a:avLst/>
              <a:gdLst>
                <a:gd name="T0" fmla="*/ 1848 w 3698"/>
                <a:gd name="T1" fmla="*/ 422 h 2060"/>
                <a:gd name="T2" fmla="*/ 3485 w 3698"/>
                <a:gd name="T3" fmla="*/ 2059 h 2060"/>
                <a:gd name="T4" fmla="*/ 3697 w 3698"/>
                <a:gd name="T5" fmla="*/ 1150 h 2060"/>
                <a:gd name="T6" fmla="*/ 1848 w 3698"/>
                <a:gd name="T7" fmla="*/ 0 h 2060"/>
                <a:gd name="T8" fmla="*/ 0 w 3698"/>
                <a:gd name="T9" fmla="*/ 1150 h 2060"/>
                <a:gd name="T10" fmla="*/ 211 w 3698"/>
                <a:gd name="T11" fmla="*/ 2059 h 2060"/>
                <a:gd name="T12" fmla="*/ 1848 w 3698"/>
                <a:gd name="T13" fmla="*/ 422 h 2060"/>
              </a:gdLst>
              <a:ahLst/>
              <a:cxnLst>
                <a:cxn ang="0">
                  <a:pos x="T0" y="T1"/>
                </a:cxn>
                <a:cxn ang="0">
                  <a:pos x="T2" y="T3"/>
                </a:cxn>
                <a:cxn ang="0">
                  <a:pos x="T4" y="T5"/>
                </a:cxn>
                <a:cxn ang="0">
                  <a:pos x="T6" y="T7"/>
                </a:cxn>
                <a:cxn ang="0">
                  <a:pos x="T8" y="T9"/>
                </a:cxn>
                <a:cxn ang="0">
                  <a:pos x="T10" y="T11"/>
                </a:cxn>
                <a:cxn ang="0">
                  <a:pos x="T12" y="T13"/>
                </a:cxn>
              </a:cxnLst>
              <a:rect l="0" t="0" r="r" b="b"/>
              <a:pathLst>
                <a:path w="3698" h="2060">
                  <a:moveTo>
                    <a:pt x="1848" y="422"/>
                  </a:moveTo>
                  <a:cubicBezTo>
                    <a:pt x="2752" y="423"/>
                    <a:pt x="3484" y="1156"/>
                    <a:pt x="3485" y="2059"/>
                  </a:cubicBezTo>
                  <a:cubicBezTo>
                    <a:pt x="3485" y="1744"/>
                    <a:pt x="3557" y="1433"/>
                    <a:pt x="3697" y="1150"/>
                  </a:cubicBezTo>
                  <a:cubicBezTo>
                    <a:pt x="3350" y="446"/>
                    <a:pt x="2633" y="0"/>
                    <a:pt x="1848" y="0"/>
                  </a:cubicBezTo>
                  <a:cubicBezTo>
                    <a:pt x="1063" y="0"/>
                    <a:pt x="346" y="446"/>
                    <a:pt x="0" y="1150"/>
                  </a:cubicBezTo>
                  <a:cubicBezTo>
                    <a:pt x="139" y="1433"/>
                    <a:pt x="212" y="1744"/>
                    <a:pt x="211" y="2059"/>
                  </a:cubicBezTo>
                  <a:cubicBezTo>
                    <a:pt x="212" y="1156"/>
                    <a:pt x="945" y="423"/>
                    <a:pt x="1848" y="422"/>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8" name="Freeform 11">
              <a:extLst>
                <a:ext uri="{FF2B5EF4-FFF2-40B4-BE49-F238E27FC236}">
                  <a16:creationId xmlns:a16="http://schemas.microsoft.com/office/drawing/2014/main" id="{80C51D21-5F94-F947-9741-E8D3F866FE98}"/>
                </a:ext>
              </a:extLst>
            </p:cNvPr>
            <p:cNvSpPr>
              <a:spLocks noChangeArrowheads="1"/>
            </p:cNvSpPr>
            <p:nvPr/>
          </p:nvSpPr>
          <p:spPr bwMode="auto">
            <a:xfrm>
              <a:off x="6386513" y="3786188"/>
              <a:ext cx="1331912" cy="741362"/>
            </a:xfrm>
            <a:custGeom>
              <a:avLst/>
              <a:gdLst>
                <a:gd name="T0" fmla="*/ 1849 w 3698"/>
                <a:gd name="T1" fmla="*/ 1636 h 2059"/>
                <a:gd name="T2" fmla="*/ 212 w 3698"/>
                <a:gd name="T3" fmla="*/ 0 h 2059"/>
                <a:gd name="T4" fmla="*/ 0 w 3698"/>
                <a:gd name="T5" fmla="*/ 908 h 2059"/>
                <a:gd name="T6" fmla="*/ 1849 w 3698"/>
                <a:gd name="T7" fmla="*/ 2058 h 2059"/>
                <a:gd name="T8" fmla="*/ 3697 w 3698"/>
                <a:gd name="T9" fmla="*/ 908 h 2059"/>
                <a:gd name="T10" fmla="*/ 3486 w 3698"/>
                <a:gd name="T11" fmla="*/ 0 h 2059"/>
                <a:gd name="T12" fmla="*/ 1849 w 3698"/>
                <a:gd name="T13" fmla="*/ 1636 h 2059"/>
              </a:gdLst>
              <a:ahLst/>
              <a:cxnLst>
                <a:cxn ang="0">
                  <a:pos x="T0" y="T1"/>
                </a:cxn>
                <a:cxn ang="0">
                  <a:pos x="T2" y="T3"/>
                </a:cxn>
                <a:cxn ang="0">
                  <a:pos x="T4" y="T5"/>
                </a:cxn>
                <a:cxn ang="0">
                  <a:pos x="T6" y="T7"/>
                </a:cxn>
                <a:cxn ang="0">
                  <a:pos x="T8" y="T9"/>
                </a:cxn>
                <a:cxn ang="0">
                  <a:pos x="T10" y="T11"/>
                </a:cxn>
                <a:cxn ang="0">
                  <a:pos x="T12" y="T13"/>
                </a:cxn>
              </a:cxnLst>
              <a:rect l="0" t="0" r="r" b="b"/>
              <a:pathLst>
                <a:path w="3698" h="2059">
                  <a:moveTo>
                    <a:pt x="1849" y="1636"/>
                  </a:moveTo>
                  <a:cubicBezTo>
                    <a:pt x="945" y="1635"/>
                    <a:pt x="213" y="902"/>
                    <a:pt x="212" y="0"/>
                  </a:cubicBezTo>
                  <a:cubicBezTo>
                    <a:pt x="212" y="314"/>
                    <a:pt x="140" y="625"/>
                    <a:pt x="0" y="908"/>
                  </a:cubicBezTo>
                  <a:cubicBezTo>
                    <a:pt x="347" y="1612"/>
                    <a:pt x="1064" y="2058"/>
                    <a:pt x="1849" y="2058"/>
                  </a:cubicBezTo>
                  <a:cubicBezTo>
                    <a:pt x="2634" y="2058"/>
                    <a:pt x="3351" y="1612"/>
                    <a:pt x="3697" y="908"/>
                  </a:cubicBezTo>
                  <a:cubicBezTo>
                    <a:pt x="3558" y="625"/>
                    <a:pt x="3485" y="314"/>
                    <a:pt x="3486" y="0"/>
                  </a:cubicBezTo>
                  <a:cubicBezTo>
                    <a:pt x="3485" y="902"/>
                    <a:pt x="2752" y="1635"/>
                    <a:pt x="1849" y="1636"/>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99" name="Freeform 12">
              <a:extLst>
                <a:ext uri="{FF2B5EF4-FFF2-40B4-BE49-F238E27FC236}">
                  <a16:creationId xmlns:a16="http://schemas.microsoft.com/office/drawing/2014/main" id="{8E24B07F-D5B9-3043-B1D2-CE2C70640D72}"/>
                </a:ext>
              </a:extLst>
            </p:cNvPr>
            <p:cNvSpPr>
              <a:spLocks noChangeArrowheads="1"/>
            </p:cNvSpPr>
            <p:nvPr/>
          </p:nvSpPr>
          <p:spPr bwMode="auto">
            <a:xfrm>
              <a:off x="5056188" y="3044825"/>
              <a:ext cx="1330325" cy="741363"/>
            </a:xfrm>
            <a:custGeom>
              <a:avLst/>
              <a:gdLst>
                <a:gd name="T0" fmla="*/ 1847 w 3696"/>
                <a:gd name="T1" fmla="*/ 422 h 2060"/>
                <a:gd name="T2" fmla="*/ 3484 w 3696"/>
                <a:gd name="T3" fmla="*/ 2059 h 2060"/>
                <a:gd name="T4" fmla="*/ 3695 w 3696"/>
                <a:gd name="T5" fmla="*/ 1150 h 2060"/>
                <a:gd name="T6" fmla="*/ 1847 w 3696"/>
                <a:gd name="T7" fmla="*/ 0 h 2060"/>
                <a:gd name="T8" fmla="*/ 0 w 3696"/>
                <a:gd name="T9" fmla="*/ 1150 h 2060"/>
                <a:gd name="T10" fmla="*/ 210 w 3696"/>
                <a:gd name="T11" fmla="*/ 2059 h 2060"/>
                <a:gd name="T12" fmla="*/ 1847 w 3696"/>
                <a:gd name="T13" fmla="*/ 422 h 2060"/>
              </a:gdLst>
              <a:ahLst/>
              <a:cxnLst>
                <a:cxn ang="0">
                  <a:pos x="T0" y="T1"/>
                </a:cxn>
                <a:cxn ang="0">
                  <a:pos x="T2" y="T3"/>
                </a:cxn>
                <a:cxn ang="0">
                  <a:pos x="T4" y="T5"/>
                </a:cxn>
                <a:cxn ang="0">
                  <a:pos x="T6" y="T7"/>
                </a:cxn>
                <a:cxn ang="0">
                  <a:pos x="T8" y="T9"/>
                </a:cxn>
                <a:cxn ang="0">
                  <a:pos x="T10" y="T11"/>
                </a:cxn>
                <a:cxn ang="0">
                  <a:pos x="T12" y="T13"/>
                </a:cxn>
              </a:cxnLst>
              <a:rect l="0" t="0" r="r" b="b"/>
              <a:pathLst>
                <a:path w="3696" h="2060">
                  <a:moveTo>
                    <a:pt x="1847" y="422"/>
                  </a:moveTo>
                  <a:cubicBezTo>
                    <a:pt x="2751" y="423"/>
                    <a:pt x="3483" y="1156"/>
                    <a:pt x="3484" y="2059"/>
                  </a:cubicBezTo>
                  <a:cubicBezTo>
                    <a:pt x="3483" y="1744"/>
                    <a:pt x="3556" y="1433"/>
                    <a:pt x="3695" y="1150"/>
                  </a:cubicBezTo>
                  <a:cubicBezTo>
                    <a:pt x="3349" y="446"/>
                    <a:pt x="2632" y="0"/>
                    <a:pt x="1847" y="0"/>
                  </a:cubicBezTo>
                  <a:cubicBezTo>
                    <a:pt x="1062" y="0"/>
                    <a:pt x="345" y="446"/>
                    <a:pt x="0" y="1150"/>
                  </a:cubicBezTo>
                  <a:cubicBezTo>
                    <a:pt x="138" y="1433"/>
                    <a:pt x="211" y="1744"/>
                    <a:pt x="210" y="2059"/>
                  </a:cubicBezTo>
                  <a:cubicBezTo>
                    <a:pt x="211" y="1156"/>
                    <a:pt x="943" y="423"/>
                    <a:pt x="1847" y="422"/>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0" name="Freeform 13">
              <a:extLst>
                <a:ext uri="{FF2B5EF4-FFF2-40B4-BE49-F238E27FC236}">
                  <a16:creationId xmlns:a16="http://schemas.microsoft.com/office/drawing/2014/main" id="{A48B5CDE-67F5-B64A-AE9F-02EE7FF02479}"/>
                </a:ext>
              </a:extLst>
            </p:cNvPr>
            <p:cNvSpPr>
              <a:spLocks noChangeArrowheads="1"/>
            </p:cNvSpPr>
            <p:nvPr/>
          </p:nvSpPr>
          <p:spPr bwMode="auto">
            <a:xfrm>
              <a:off x="3725863" y="3786188"/>
              <a:ext cx="1331912" cy="741362"/>
            </a:xfrm>
            <a:custGeom>
              <a:avLst/>
              <a:gdLst>
                <a:gd name="T0" fmla="*/ 1848 w 3698"/>
                <a:gd name="T1" fmla="*/ 1636 h 2059"/>
                <a:gd name="T2" fmla="*/ 211 w 3698"/>
                <a:gd name="T3" fmla="*/ 0 h 2059"/>
                <a:gd name="T4" fmla="*/ 0 w 3698"/>
                <a:gd name="T5" fmla="*/ 908 h 2059"/>
                <a:gd name="T6" fmla="*/ 1848 w 3698"/>
                <a:gd name="T7" fmla="*/ 2058 h 2059"/>
                <a:gd name="T8" fmla="*/ 3697 w 3698"/>
                <a:gd name="T9" fmla="*/ 908 h 2059"/>
                <a:gd name="T10" fmla="*/ 3485 w 3698"/>
                <a:gd name="T11" fmla="*/ 0 h 2059"/>
                <a:gd name="T12" fmla="*/ 1848 w 3698"/>
                <a:gd name="T13" fmla="*/ 1636 h 2059"/>
              </a:gdLst>
              <a:ahLst/>
              <a:cxnLst>
                <a:cxn ang="0">
                  <a:pos x="T0" y="T1"/>
                </a:cxn>
                <a:cxn ang="0">
                  <a:pos x="T2" y="T3"/>
                </a:cxn>
                <a:cxn ang="0">
                  <a:pos x="T4" y="T5"/>
                </a:cxn>
                <a:cxn ang="0">
                  <a:pos x="T6" y="T7"/>
                </a:cxn>
                <a:cxn ang="0">
                  <a:pos x="T8" y="T9"/>
                </a:cxn>
                <a:cxn ang="0">
                  <a:pos x="T10" y="T11"/>
                </a:cxn>
                <a:cxn ang="0">
                  <a:pos x="T12" y="T13"/>
                </a:cxn>
              </a:cxnLst>
              <a:rect l="0" t="0" r="r" b="b"/>
              <a:pathLst>
                <a:path w="3698" h="2059">
                  <a:moveTo>
                    <a:pt x="1848" y="1636"/>
                  </a:moveTo>
                  <a:cubicBezTo>
                    <a:pt x="944" y="1635"/>
                    <a:pt x="212" y="902"/>
                    <a:pt x="211" y="0"/>
                  </a:cubicBezTo>
                  <a:cubicBezTo>
                    <a:pt x="212" y="314"/>
                    <a:pt x="139" y="625"/>
                    <a:pt x="0" y="908"/>
                  </a:cubicBezTo>
                  <a:cubicBezTo>
                    <a:pt x="346" y="1612"/>
                    <a:pt x="1063" y="2058"/>
                    <a:pt x="1848" y="2058"/>
                  </a:cubicBezTo>
                  <a:cubicBezTo>
                    <a:pt x="2633" y="2058"/>
                    <a:pt x="3350" y="1612"/>
                    <a:pt x="3697" y="908"/>
                  </a:cubicBezTo>
                  <a:cubicBezTo>
                    <a:pt x="3557" y="625"/>
                    <a:pt x="3484" y="314"/>
                    <a:pt x="3485" y="0"/>
                  </a:cubicBezTo>
                  <a:cubicBezTo>
                    <a:pt x="3484" y="902"/>
                    <a:pt x="2752" y="1635"/>
                    <a:pt x="1848" y="1636"/>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1" name="Freeform 14">
              <a:extLst>
                <a:ext uri="{FF2B5EF4-FFF2-40B4-BE49-F238E27FC236}">
                  <a16:creationId xmlns:a16="http://schemas.microsoft.com/office/drawing/2014/main" id="{1FCB160A-61A1-374C-9B24-32551F6BF8EA}"/>
                </a:ext>
              </a:extLst>
            </p:cNvPr>
            <p:cNvSpPr>
              <a:spLocks noChangeArrowheads="1"/>
            </p:cNvSpPr>
            <p:nvPr/>
          </p:nvSpPr>
          <p:spPr bwMode="auto">
            <a:xfrm>
              <a:off x="987425" y="3786188"/>
              <a:ext cx="1408113" cy="741362"/>
            </a:xfrm>
            <a:custGeom>
              <a:avLst/>
              <a:gdLst>
                <a:gd name="T0" fmla="*/ 2060 w 3910"/>
                <a:gd name="T1" fmla="*/ 1636 h 2060"/>
                <a:gd name="T2" fmla="*/ 423 w 3910"/>
                <a:gd name="T3" fmla="*/ 0 h 2060"/>
                <a:gd name="T4" fmla="*/ 212 w 3910"/>
                <a:gd name="T5" fmla="*/ 211 h 2060"/>
                <a:gd name="T6" fmla="*/ 0 w 3910"/>
                <a:gd name="T7" fmla="*/ 0 h 2060"/>
                <a:gd name="T8" fmla="*/ 2060 w 3910"/>
                <a:gd name="T9" fmla="*/ 2059 h 2060"/>
                <a:gd name="T10" fmla="*/ 3909 w 3910"/>
                <a:gd name="T11" fmla="*/ 908 h 2060"/>
                <a:gd name="T12" fmla="*/ 3697 w 3910"/>
                <a:gd name="T13" fmla="*/ 0 h 2060"/>
                <a:gd name="T14" fmla="*/ 2060 w 3910"/>
                <a:gd name="T15" fmla="*/ 1636 h 20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0" h="2060">
                  <a:moveTo>
                    <a:pt x="2060" y="1636"/>
                  </a:moveTo>
                  <a:cubicBezTo>
                    <a:pt x="1157" y="1635"/>
                    <a:pt x="424" y="902"/>
                    <a:pt x="423" y="0"/>
                  </a:cubicBezTo>
                  <a:cubicBezTo>
                    <a:pt x="423" y="116"/>
                    <a:pt x="329" y="211"/>
                    <a:pt x="212" y="211"/>
                  </a:cubicBezTo>
                  <a:cubicBezTo>
                    <a:pt x="95" y="211"/>
                    <a:pt x="0" y="116"/>
                    <a:pt x="0" y="0"/>
                  </a:cubicBezTo>
                  <a:cubicBezTo>
                    <a:pt x="0" y="1135"/>
                    <a:pt x="924" y="2059"/>
                    <a:pt x="2060" y="2059"/>
                  </a:cubicBezTo>
                  <a:cubicBezTo>
                    <a:pt x="2845" y="2058"/>
                    <a:pt x="3562" y="1612"/>
                    <a:pt x="3909" y="908"/>
                  </a:cubicBezTo>
                  <a:cubicBezTo>
                    <a:pt x="3769" y="625"/>
                    <a:pt x="3697" y="314"/>
                    <a:pt x="3697" y="0"/>
                  </a:cubicBezTo>
                  <a:cubicBezTo>
                    <a:pt x="3696" y="902"/>
                    <a:pt x="2964" y="1635"/>
                    <a:pt x="2060" y="1636"/>
                  </a:cubicBezTo>
                </a:path>
              </a:pathLst>
            </a:custGeom>
            <a:solidFill>
              <a:srgbClr val="E9EBE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2" name="Freeform 16">
              <a:extLst>
                <a:ext uri="{FF2B5EF4-FFF2-40B4-BE49-F238E27FC236}">
                  <a16:creationId xmlns:a16="http://schemas.microsoft.com/office/drawing/2014/main" id="{FF7A83BF-D099-384E-A6D1-AC34FA6C436B}"/>
                </a:ext>
              </a:extLst>
            </p:cNvPr>
            <p:cNvSpPr>
              <a:spLocks noChangeArrowheads="1"/>
            </p:cNvSpPr>
            <p:nvPr/>
          </p:nvSpPr>
          <p:spPr bwMode="auto">
            <a:xfrm>
              <a:off x="987425" y="3709988"/>
              <a:ext cx="152400" cy="152400"/>
            </a:xfrm>
            <a:custGeom>
              <a:avLst/>
              <a:gdLst>
                <a:gd name="T0" fmla="*/ 423 w 424"/>
                <a:gd name="T1" fmla="*/ 212 h 424"/>
                <a:gd name="T2" fmla="*/ 395 w 424"/>
                <a:gd name="T3" fmla="*/ 317 h 424"/>
                <a:gd name="T4" fmla="*/ 318 w 424"/>
                <a:gd name="T5" fmla="*/ 394 h 424"/>
                <a:gd name="T6" fmla="*/ 212 w 424"/>
                <a:gd name="T7" fmla="*/ 423 h 424"/>
                <a:gd name="T8" fmla="*/ 106 w 424"/>
                <a:gd name="T9" fmla="*/ 394 h 424"/>
                <a:gd name="T10" fmla="*/ 28 w 424"/>
                <a:gd name="T11" fmla="*/ 317 h 424"/>
                <a:gd name="T12" fmla="*/ 0 w 424"/>
                <a:gd name="T13" fmla="*/ 212 h 424"/>
                <a:gd name="T14" fmla="*/ 28 w 424"/>
                <a:gd name="T15" fmla="*/ 106 h 424"/>
                <a:gd name="T16" fmla="*/ 106 w 424"/>
                <a:gd name="T17" fmla="*/ 29 h 424"/>
                <a:gd name="T18" fmla="*/ 212 w 424"/>
                <a:gd name="T19" fmla="*/ 0 h 424"/>
                <a:gd name="T20" fmla="*/ 318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4" y="283"/>
                    <a:pt x="395" y="317"/>
                  </a:cubicBezTo>
                  <a:cubicBezTo>
                    <a:pt x="375" y="351"/>
                    <a:pt x="351" y="375"/>
                    <a:pt x="318" y="394"/>
                  </a:cubicBezTo>
                  <a:cubicBezTo>
                    <a:pt x="284" y="414"/>
                    <a:pt x="251" y="423"/>
                    <a:pt x="212" y="423"/>
                  </a:cubicBezTo>
                  <a:cubicBezTo>
                    <a:pt x="173" y="423"/>
                    <a:pt x="140" y="414"/>
                    <a:pt x="106" y="394"/>
                  </a:cubicBezTo>
                  <a:cubicBezTo>
                    <a:pt x="72" y="375"/>
                    <a:pt x="47" y="351"/>
                    <a:pt x="28" y="317"/>
                  </a:cubicBezTo>
                  <a:cubicBezTo>
                    <a:pt x="8" y="283"/>
                    <a:pt x="0" y="250"/>
                    <a:pt x="0" y="212"/>
                  </a:cubicBezTo>
                  <a:cubicBezTo>
                    <a:pt x="0" y="173"/>
                    <a:pt x="8" y="140"/>
                    <a:pt x="28" y="106"/>
                  </a:cubicBezTo>
                  <a:cubicBezTo>
                    <a:pt x="47" y="72"/>
                    <a:pt x="72" y="48"/>
                    <a:pt x="106" y="29"/>
                  </a:cubicBezTo>
                  <a:cubicBezTo>
                    <a:pt x="140" y="9"/>
                    <a:pt x="173" y="0"/>
                    <a:pt x="212" y="0"/>
                  </a:cubicBezTo>
                  <a:cubicBezTo>
                    <a:pt x="251" y="0"/>
                    <a:pt x="284" y="9"/>
                    <a:pt x="318" y="29"/>
                  </a:cubicBezTo>
                  <a:cubicBezTo>
                    <a:pt x="351" y="48"/>
                    <a:pt x="375" y="72"/>
                    <a:pt x="395" y="106"/>
                  </a:cubicBezTo>
                  <a:cubicBezTo>
                    <a:pt x="414" y="140"/>
                    <a:pt x="423" y="173"/>
                    <a:pt x="423" y="212"/>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3" name="Freeform 19">
              <a:extLst>
                <a:ext uri="{FF2B5EF4-FFF2-40B4-BE49-F238E27FC236}">
                  <a16:creationId xmlns:a16="http://schemas.microsoft.com/office/drawing/2014/main" id="{93128BF6-DEB6-8848-B74F-E1D742346E4B}"/>
                </a:ext>
              </a:extLst>
            </p:cNvPr>
            <p:cNvSpPr>
              <a:spLocks noChangeArrowheads="1"/>
            </p:cNvSpPr>
            <p:nvPr/>
          </p:nvSpPr>
          <p:spPr bwMode="auto">
            <a:xfrm>
              <a:off x="2317750" y="3709988"/>
              <a:ext cx="152400" cy="152400"/>
            </a:xfrm>
            <a:custGeom>
              <a:avLst/>
              <a:gdLst>
                <a:gd name="T0" fmla="*/ 423 w 424"/>
                <a:gd name="T1" fmla="*/ 212 h 424"/>
                <a:gd name="T2" fmla="*/ 395 w 424"/>
                <a:gd name="T3" fmla="*/ 317 h 424"/>
                <a:gd name="T4" fmla="*/ 318 w 424"/>
                <a:gd name="T5" fmla="*/ 394 h 424"/>
                <a:gd name="T6" fmla="*/ 212 w 424"/>
                <a:gd name="T7" fmla="*/ 423 h 424"/>
                <a:gd name="T8" fmla="*/ 106 w 424"/>
                <a:gd name="T9" fmla="*/ 394 h 424"/>
                <a:gd name="T10" fmla="*/ 28 w 424"/>
                <a:gd name="T11" fmla="*/ 317 h 424"/>
                <a:gd name="T12" fmla="*/ 0 w 424"/>
                <a:gd name="T13" fmla="*/ 212 h 424"/>
                <a:gd name="T14" fmla="*/ 28 w 424"/>
                <a:gd name="T15" fmla="*/ 106 h 424"/>
                <a:gd name="T16" fmla="*/ 106 w 424"/>
                <a:gd name="T17" fmla="*/ 29 h 424"/>
                <a:gd name="T18" fmla="*/ 212 w 424"/>
                <a:gd name="T19" fmla="*/ 0 h 424"/>
                <a:gd name="T20" fmla="*/ 318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4" y="283"/>
                    <a:pt x="395" y="317"/>
                  </a:cubicBezTo>
                  <a:cubicBezTo>
                    <a:pt x="375" y="351"/>
                    <a:pt x="351" y="375"/>
                    <a:pt x="318" y="394"/>
                  </a:cubicBezTo>
                  <a:cubicBezTo>
                    <a:pt x="284" y="414"/>
                    <a:pt x="251" y="423"/>
                    <a:pt x="212" y="423"/>
                  </a:cubicBezTo>
                  <a:cubicBezTo>
                    <a:pt x="173" y="423"/>
                    <a:pt x="140" y="414"/>
                    <a:pt x="106" y="394"/>
                  </a:cubicBezTo>
                  <a:cubicBezTo>
                    <a:pt x="72" y="375"/>
                    <a:pt x="47" y="351"/>
                    <a:pt x="28" y="317"/>
                  </a:cubicBezTo>
                  <a:cubicBezTo>
                    <a:pt x="8" y="283"/>
                    <a:pt x="0" y="250"/>
                    <a:pt x="0" y="212"/>
                  </a:cubicBezTo>
                  <a:cubicBezTo>
                    <a:pt x="0" y="173"/>
                    <a:pt x="8" y="140"/>
                    <a:pt x="28" y="106"/>
                  </a:cubicBezTo>
                  <a:cubicBezTo>
                    <a:pt x="47" y="72"/>
                    <a:pt x="72" y="48"/>
                    <a:pt x="106" y="29"/>
                  </a:cubicBezTo>
                  <a:cubicBezTo>
                    <a:pt x="140" y="9"/>
                    <a:pt x="173" y="0"/>
                    <a:pt x="212" y="0"/>
                  </a:cubicBezTo>
                  <a:cubicBezTo>
                    <a:pt x="251" y="0"/>
                    <a:pt x="284" y="9"/>
                    <a:pt x="318" y="29"/>
                  </a:cubicBezTo>
                  <a:cubicBezTo>
                    <a:pt x="351" y="48"/>
                    <a:pt x="375" y="72"/>
                    <a:pt x="395" y="106"/>
                  </a:cubicBezTo>
                  <a:cubicBezTo>
                    <a:pt x="414" y="140"/>
                    <a:pt x="423" y="173"/>
                    <a:pt x="423" y="212"/>
                  </a:cubicBezTo>
                </a:path>
              </a:pathLst>
            </a:custGeom>
            <a:solidFill>
              <a:srgbClr val="0085B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4" name="Freeform 22">
              <a:extLst>
                <a:ext uri="{FF2B5EF4-FFF2-40B4-BE49-F238E27FC236}">
                  <a16:creationId xmlns:a16="http://schemas.microsoft.com/office/drawing/2014/main" id="{EDD9C933-0551-2D4C-B64C-7C6583B56FA9}"/>
                </a:ext>
              </a:extLst>
            </p:cNvPr>
            <p:cNvSpPr>
              <a:spLocks noChangeArrowheads="1"/>
            </p:cNvSpPr>
            <p:nvPr/>
          </p:nvSpPr>
          <p:spPr bwMode="auto">
            <a:xfrm>
              <a:off x="3649663" y="3709988"/>
              <a:ext cx="152400" cy="152400"/>
            </a:xfrm>
            <a:custGeom>
              <a:avLst/>
              <a:gdLst>
                <a:gd name="T0" fmla="*/ 423 w 424"/>
                <a:gd name="T1" fmla="*/ 212 h 424"/>
                <a:gd name="T2" fmla="*/ 395 w 424"/>
                <a:gd name="T3" fmla="*/ 317 h 424"/>
                <a:gd name="T4" fmla="*/ 317 w 424"/>
                <a:gd name="T5" fmla="*/ 394 h 424"/>
                <a:gd name="T6" fmla="*/ 212 w 424"/>
                <a:gd name="T7" fmla="*/ 423 h 424"/>
                <a:gd name="T8" fmla="*/ 106 w 424"/>
                <a:gd name="T9" fmla="*/ 394 h 424"/>
                <a:gd name="T10" fmla="*/ 28 w 424"/>
                <a:gd name="T11" fmla="*/ 317 h 424"/>
                <a:gd name="T12" fmla="*/ 0 w 424"/>
                <a:gd name="T13" fmla="*/ 212 h 424"/>
                <a:gd name="T14" fmla="*/ 28 w 424"/>
                <a:gd name="T15" fmla="*/ 106 h 424"/>
                <a:gd name="T16" fmla="*/ 106 w 424"/>
                <a:gd name="T17" fmla="*/ 29 h 424"/>
                <a:gd name="T18" fmla="*/ 212 w 424"/>
                <a:gd name="T19" fmla="*/ 0 h 424"/>
                <a:gd name="T20" fmla="*/ 317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4" y="283"/>
                    <a:pt x="395" y="317"/>
                  </a:cubicBezTo>
                  <a:cubicBezTo>
                    <a:pt x="375" y="351"/>
                    <a:pt x="350" y="375"/>
                    <a:pt x="317" y="394"/>
                  </a:cubicBezTo>
                  <a:cubicBezTo>
                    <a:pt x="283" y="414"/>
                    <a:pt x="251" y="423"/>
                    <a:pt x="212" y="423"/>
                  </a:cubicBezTo>
                  <a:cubicBezTo>
                    <a:pt x="173" y="423"/>
                    <a:pt x="140" y="414"/>
                    <a:pt x="106" y="394"/>
                  </a:cubicBezTo>
                  <a:cubicBezTo>
                    <a:pt x="72" y="375"/>
                    <a:pt x="47" y="351"/>
                    <a:pt x="28" y="317"/>
                  </a:cubicBezTo>
                  <a:cubicBezTo>
                    <a:pt x="8" y="283"/>
                    <a:pt x="0" y="250"/>
                    <a:pt x="0" y="212"/>
                  </a:cubicBezTo>
                  <a:cubicBezTo>
                    <a:pt x="0" y="173"/>
                    <a:pt x="8" y="140"/>
                    <a:pt x="28" y="106"/>
                  </a:cubicBezTo>
                  <a:cubicBezTo>
                    <a:pt x="47" y="72"/>
                    <a:pt x="72" y="48"/>
                    <a:pt x="106" y="29"/>
                  </a:cubicBezTo>
                  <a:cubicBezTo>
                    <a:pt x="140" y="9"/>
                    <a:pt x="173" y="0"/>
                    <a:pt x="212" y="0"/>
                  </a:cubicBezTo>
                  <a:cubicBezTo>
                    <a:pt x="251" y="0"/>
                    <a:pt x="283" y="9"/>
                    <a:pt x="317" y="29"/>
                  </a:cubicBezTo>
                  <a:cubicBezTo>
                    <a:pt x="350" y="48"/>
                    <a:pt x="375" y="72"/>
                    <a:pt x="395" y="106"/>
                  </a:cubicBezTo>
                  <a:cubicBezTo>
                    <a:pt x="414" y="140"/>
                    <a:pt x="423" y="173"/>
                    <a:pt x="423" y="212"/>
                  </a:cubicBezTo>
                </a:path>
              </a:pathLst>
            </a:custGeom>
            <a:solidFill>
              <a:srgbClr val="0089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5" name="Freeform 23">
              <a:extLst>
                <a:ext uri="{FF2B5EF4-FFF2-40B4-BE49-F238E27FC236}">
                  <a16:creationId xmlns:a16="http://schemas.microsoft.com/office/drawing/2014/main" id="{EFA69784-FF0D-C148-8C03-2EFF06A6B747}"/>
                </a:ext>
              </a:extLst>
            </p:cNvPr>
            <p:cNvSpPr>
              <a:spLocks noChangeArrowheads="1"/>
            </p:cNvSpPr>
            <p:nvPr/>
          </p:nvSpPr>
          <p:spPr bwMode="auto">
            <a:xfrm>
              <a:off x="4979988" y="3786188"/>
              <a:ext cx="152400" cy="327025"/>
            </a:xfrm>
            <a:custGeom>
              <a:avLst/>
              <a:gdLst>
                <a:gd name="T0" fmla="*/ 213 w 425"/>
                <a:gd name="T1" fmla="*/ 211 h 909"/>
                <a:gd name="T2" fmla="*/ 1 w 425"/>
                <a:gd name="T3" fmla="*/ 0 h 909"/>
                <a:gd name="T4" fmla="*/ 213 w 425"/>
                <a:gd name="T5" fmla="*/ 908 h 909"/>
                <a:gd name="T6" fmla="*/ 423 w 425"/>
                <a:gd name="T7" fmla="*/ 0 h 909"/>
                <a:gd name="T8" fmla="*/ 213 w 425"/>
                <a:gd name="T9" fmla="*/ 211 h 909"/>
              </a:gdLst>
              <a:ahLst/>
              <a:cxnLst>
                <a:cxn ang="0">
                  <a:pos x="T0" y="T1"/>
                </a:cxn>
                <a:cxn ang="0">
                  <a:pos x="T2" y="T3"/>
                </a:cxn>
                <a:cxn ang="0">
                  <a:pos x="T4" y="T5"/>
                </a:cxn>
                <a:cxn ang="0">
                  <a:pos x="T6" y="T7"/>
                </a:cxn>
                <a:cxn ang="0">
                  <a:pos x="T8" y="T9"/>
                </a:cxn>
              </a:cxnLst>
              <a:rect l="0" t="0" r="r" b="b"/>
              <a:pathLst>
                <a:path w="425" h="909">
                  <a:moveTo>
                    <a:pt x="213" y="211"/>
                  </a:moveTo>
                  <a:cubicBezTo>
                    <a:pt x="96" y="211"/>
                    <a:pt x="1" y="116"/>
                    <a:pt x="1" y="0"/>
                  </a:cubicBezTo>
                  <a:cubicBezTo>
                    <a:pt x="0" y="314"/>
                    <a:pt x="73" y="625"/>
                    <a:pt x="213" y="908"/>
                  </a:cubicBezTo>
                  <a:cubicBezTo>
                    <a:pt x="351" y="625"/>
                    <a:pt x="424" y="314"/>
                    <a:pt x="423" y="0"/>
                  </a:cubicBezTo>
                  <a:cubicBezTo>
                    <a:pt x="423" y="116"/>
                    <a:pt x="328" y="211"/>
                    <a:pt x="213" y="211"/>
                  </a:cubicBezTo>
                </a:path>
              </a:pathLst>
            </a:custGeom>
            <a:solidFill>
              <a:srgbClr val="1E68BD"/>
            </a:solidFill>
            <a:ln w="6350" cap="flat">
              <a:solidFill>
                <a:srgbClr val="1E68BE"/>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6" name="Freeform 25">
              <a:extLst>
                <a:ext uri="{FF2B5EF4-FFF2-40B4-BE49-F238E27FC236}">
                  <a16:creationId xmlns:a16="http://schemas.microsoft.com/office/drawing/2014/main" id="{9F5B0BB0-C8FB-8440-B786-CD2413390D14}"/>
                </a:ext>
              </a:extLst>
            </p:cNvPr>
            <p:cNvSpPr>
              <a:spLocks noChangeArrowheads="1"/>
            </p:cNvSpPr>
            <p:nvPr/>
          </p:nvSpPr>
          <p:spPr bwMode="auto">
            <a:xfrm>
              <a:off x="4979988" y="3709988"/>
              <a:ext cx="152400" cy="152400"/>
            </a:xfrm>
            <a:custGeom>
              <a:avLst/>
              <a:gdLst>
                <a:gd name="T0" fmla="*/ 422 w 423"/>
                <a:gd name="T1" fmla="*/ 212 h 424"/>
                <a:gd name="T2" fmla="*/ 394 w 423"/>
                <a:gd name="T3" fmla="*/ 317 h 424"/>
                <a:gd name="T4" fmla="*/ 316 w 423"/>
                <a:gd name="T5" fmla="*/ 394 h 424"/>
                <a:gd name="T6" fmla="*/ 212 w 423"/>
                <a:gd name="T7" fmla="*/ 423 h 424"/>
                <a:gd name="T8" fmla="*/ 106 w 423"/>
                <a:gd name="T9" fmla="*/ 394 h 424"/>
                <a:gd name="T10" fmla="*/ 28 w 423"/>
                <a:gd name="T11" fmla="*/ 317 h 424"/>
                <a:gd name="T12" fmla="*/ 0 w 423"/>
                <a:gd name="T13" fmla="*/ 212 h 424"/>
                <a:gd name="T14" fmla="*/ 28 w 423"/>
                <a:gd name="T15" fmla="*/ 106 h 424"/>
                <a:gd name="T16" fmla="*/ 106 w 423"/>
                <a:gd name="T17" fmla="*/ 29 h 424"/>
                <a:gd name="T18" fmla="*/ 212 w 423"/>
                <a:gd name="T19" fmla="*/ 0 h 424"/>
                <a:gd name="T20" fmla="*/ 316 w 423"/>
                <a:gd name="T21" fmla="*/ 29 h 424"/>
                <a:gd name="T22" fmla="*/ 394 w 423"/>
                <a:gd name="T23" fmla="*/ 106 h 424"/>
                <a:gd name="T24" fmla="*/ 422 w 423"/>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24">
                  <a:moveTo>
                    <a:pt x="422" y="212"/>
                  </a:moveTo>
                  <a:cubicBezTo>
                    <a:pt x="422" y="250"/>
                    <a:pt x="414" y="283"/>
                    <a:pt x="394" y="317"/>
                  </a:cubicBezTo>
                  <a:cubicBezTo>
                    <a:pt x="375" y="351"/>
                    <a:pt x="350" y="375"/>
                    <a:pt x="316" y="394"/>
                  </a:cubicBezTo>
                  <a:cubicBezTo>
                    <a:pt x="283" y="414"/>
                    <a:pt x="250" y="423"/>
                    <a:pt x="212" y="423"/>
                  </a:cubicBezTo>
                  <a:cubicBezTo>
                    <a:pt x="173" y="423"/>
                    <a:pt x="139" y="414"/>
                    <a:pt x="106" y="394"/>
                  </a:cubicBezTo>
                  <a:cubicBezTo>
                    <a:pt x="72" y="375"/>
                    <a:pt x="47" y="351"/>
                    <a:pt x="28" y="317"/>
                  </a:cubicBezTo>
                  <a:cubicBezTo>
                    <a:pt x="8" y="283"/>
                    <a:pt x="0" y="250"/>
                    <a:pt x="0" y="212"/>
                  </a:cubicBezTo>
                  <a:cubicBezTo>
                    <a:pt x="0" y="173"/>
                    <a:pt x="8" y="140"/>
                    <a:pt x="28" y="106"/>
                  </a:cubicBezTo>
                  <a:cubicBezTo>
                    <a:pt x="47" y="72"/>
                    <a:pt x="72" y="48"/>
                    <a:pt x="106" y="29"/>
                  </a:cubicBezTo>
                  <a:cubicBezTo>
                    <a:pt x="139" y="9"/>
                    <a:pt x="173" y="0"/>
                    <a:pt x="212" y="0"/>
                  </a:cubicBezTo>
                  <a:cubicBezTo>
                    <a:pt x="249" y="0"/>
                    <a:pt x="283" y="9"/>
                    <a:pt x="316" y="29"/>
                  </a:cubicBezTo>
                  <a:cubicBezTo>
                    <a:pt x="350" y="48"/>
                    <a:pt x="375" y="72"/>
                    <a:pt x="394" y="106"/>
                  </a:cubicBezTo>
                  <a:cubicBezTo>
                    <a:pt x="414" y="140"/>
                    <a:pt x="422" y="173"/>
                    <a:pt x="422" y="212"/>
                  </a:cubicBezTo>
                </a:path>
              </a:pathLst>
            </a:custGeom>
            <a:solidFill>
              <a:srgbClr val="0B4D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7" name="Freeform 28">
              <a:extLst>
                <a:ext uri="{FF2B5EF4-FFF2-40B4-BE49-F238E27FC236}">
                  <a16:creationId xmlns:a16="http://schemas.microsoft.com/office/drawing/2014/main" id="{0B035483-7DC3-BB47-939A-CBE3E699B3B6}"/>
                </a:ext>
              </a:extLst>
            </p:cNvPr>
            <p:cNvSpPr>
              <a:spLocks noChangeArrowheads="1"/>
            </p:cNvSpPr>
            <p:nvPr/>
          </p:nvSpPr>
          <p:spPr bwMode="auto">
            <a:xfrm>
              <a:off x="6310313" y="3709988"/>
              <a:ext cx="152400" cy="152400"/>
            </a:xfrm>
            <a:custGeom>
              <a:avLst/>
              <a:gdLst>
                <a:gd name="T0" fmla="*/ 423 w 424"/>
                <a:gd name="T1" fmla="*/ 212 h 424"/>
                <a:gd name="T2" fmla="*/ 395 w 424"/>
                <a:gd name="T3" fmla="*/ 317 h 424"/>
                <a:gd name="T4" fmla="*/ 317 w 424"/>
                <a:gd name="T5" fmla="*/ 394 h 424"/>
                <a:gd name="T6" fmla="*/ 211 w 424"/>
                <a:gd name="T7" fmla="*/ 423 h 424"/>
                <a:gd name="T8" fmla="*/ 106 w 424"/>
                <a:gd name="T9" fmla="*/ 394 h 424"/>
                <a:gd name="T10" fmla="*/ 28 w 424"/>
                <a:gd name="T11" fmla="*/ 317 h 424"/>
                <a:gd name="T12" fmla="*/ 0 w 424"/>
                <a:gd name="T13" fmla="*/ 212 h 424"/>
                <a:gd name="T14" fmla="*/ 28 w 424"/>
                <a:gd name="T15" fmla="*/ 106 h 424"/>
                <a:gd name="T16" fmla="*/ 106 w 424"/>
                <a:gd name="T17" fmla="*/ 29 h 424"/>
                <a:gd name="T18" fmla="*/ 211 w 424"/>
                <a:gd name="T19" fmla="*/ 0 h 424"/>
                <a:gd name="T20" fmla="*/ 317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5" y="283"/>
                    <a:pt x="395" y="317"/>
                  </a:cubicBezTo>
                  <a:cubicBezTo>
                    <a:pt x="376" y="351"/>
                    <a:pt x="351" y="375"/>
                    <a:pt x="317" y="394"/>
                  </a:cubicBezTo>
                  <a:cubicBezTo>
                    <a:pt x="283" y="414"/>
                    <a:pt x="250" y="423"/>
                    <a:pt x="211" y="423"/>
                  </a:cubicBezTo>
                  <a:cubicBezTo>
                    <a:pt x="172" y="423"/>
                    <a:pt x="140" y="414"/>
                    <a:pt x="106" y="394"/>
                  </a:cubicBezTo>
                  <a:cubicBezTo>
                    <a:pt x="73" y="375"/>
                    <a:pt x="48" y="351"/>
                    <a:pt x="28" y="317"/>
                  </a:cubicBezTo>
                  <a:cubicBezTo>
                    <a:pt x="9" y="283"/>
                    <a:pt x="0" y="250"/>
                    <a:pt x="0" y="212"/>
                  </a:cubicBezTo>
                  <a:cubicBezTo>
                    <a:pt x="0" y="173"/>
                    <a:pt x="9" y="140"/>
                    <a:pt x="28" y="106"/>
                  </a:cubicBezTo>
                  <a:cubicBezTo>
                    <a:pt x="48" y="72"/>
                    <a:pt x="73" y="48"/>
                    <a:pt x="106" y="29"/>
                  </a:cubicBezTo>
                  <a:cubicBezTo>
                    <a:pt x="140" y="9"/>
                    <a:pt x="172" y="0"/>
                    <a:pt x="211" y="0"/>
                  </a:cubicBezTo>
                  <a:cubicBezTo>
                    <a:pt x="250" y="0"/>
                    <a:pt x="283" y="9"/>
                    <a:pt x="317" y="29"/>
                  </a:cubicBezTo>
                  <a:cubicBezTo>
                    <a:pt x="351" y="48"/>
                    <a:pt x="376" y="72"/>
                    <a:pt x="395" y="106"/>
                  </a:cubicBezTo>
                  <a:cubicBezTo>
                    <a:pt x="415" y="140"/>
                    <a:pt x="423" y="173"/>
                    <a:pt x="423" y="212"/>
                  </a:cubicBezTo>
                </a:path>
              </a:pathLst>
            </a:custGeom>
            <a:solidFill>
              <a:srgbClr val="002D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8" name="Freeform 29">
              <a:extLst>
                <a:ext uri="{FF2B5EF4-FFF2-40B4-BE49-F238E27FC236}">
                  <a16:creationId xmlns:a16="http://schemas.microsoft.com/office/drawing/2014/main" id="{50079BC4-1C60-D741-A46E-478D21E0266E}"/>
                </a:ext>
              </a:extLst>
            </p:cNvPr>
            <p:cNvSpPr>
              <a:spLocks noChangeArrowheads="1"/>
            </p:cNvSpPr>
            <p:nvPr/>
          </p:nvSpPr>
          <p:spPr bwMode="auto">
            <a:xfrm>
              <a:off x="8972550" y="3709988"/>
              <a:ext cx="152400" cy="152400"/>
            </a:xfrm>
            <a:custGeom>
              <a:avLst/>
              <a:gdLst>
                <a:gd name="T0" fmla="*/ 423 w 424"/>
                <a:gd name="T1" fmla="*/ 212 h 424"/>
                <a:gd name="T2" fmla="*/ 395 w 424"/>
                <a:gd name="T3" fmla="*/ 317 h 424"/>
                <a:gd name="T4" fmla="*/ 317 w 424"/>
                <a:gd name="T5" fmla="*/ 394 h 424"/>
                <a:gd name="T6" fmla="*/ 211 w 424"/>
                <a:gd name="T7" fmla="*/ 423 h 424"/>
                <a:gd name="T8" fmla="*/ 105 w 424"/>
                <a:gd name="T9" fmla="*/ 394 h 424"/>
                <a:gd name="T10" fmla="*/ 28 w 424"/>
                <a:gd name="T11" fmla="*/ 317 h 424"/>
                <a:gd name="T12" fmla="*/ 0 w 424"/>
                <a:gd name="T13" fmla="*/ 212 h 424"/>
                <a:gd name="T14" fmla="*/ 28 w 424"/>
                <a:gd name="T15" fmla="*/ 106 h 424"/>
                <a:gd name="T16" fmla="*/ 105 w 424"/>
                <a:gd name="T17" fmla="*/ 29 h 424"/>
                <a:gd name="T18" fmla="*/ 211 w 424"/>
                <a:gd name="T19" fmla="*/ 0 h 424"/>
                <a:gd name="T20" fmla="*/ 317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5" y="283"/>
                    <a:pt x="395" y="317"/>
                  </a:cubicBezTo>
                  <a:cubicBezTo>
                    <a:pt x="376" y="351"/>
                    <a:pt x="351" y="375"/>
                    <a:pt x="317" y="394"/>
                  </a:cubicBezTo>
                  <a:cubicBezTo>
                    <a:pt x="283" y="414"/>
                    <a:pt x="250" y="423"/>
                    <a:pt x="211" y="423"/>
                  </a:cubicBezTo>
                  <a:cubicBezTo>
                    <a:pt x="172" y="423"/>
                    <a:pt x="139" y="414"/>
                    <a:pt x="105" y="394"/>
                  </a:cubicBezTo>
                  <a:cubicBezTo>
                    <a:pt x="72" y="375"/>
                    <a:pt x="48" y="351"/>
                    <a:pt x="28" y="317"/>
                  </a:cubicBezTo>
                  <a:cubicBezTo>
                    <a:pt x="9" y="283"/>
                    <a:pt x="0" y="250"/>
                    <a:pt x="0" y="212"/>
                  </a:cubicBezTo>
                  <a:cubicBezTo>
                    <a:pt x="0" y="173"/>
                    <a:pt x="9" y="140"/>
                    <a:pt x="28" y="106"/>
                  </a:cubicBezTo>
                  <a:cubicBezTo>
                    <a:pt x="48" y="72"/>
                    <a:pt x="72" y="48"/>
                    <a:pt x="105" y="29"/>
                  </a:cubicBezTo>
                  <a:cubicBezTo>
                    <a:pt x="139" y="9"/>
                    <a:pt x="172" y="0"/>
                    <a:pt x="211" y="0"/>
                  </a:cubicBezTo>
                  <a:cubicBezTo>
                    <a:pt x="250" y="0"/>
                    <a:pt x="283" y="9"/>
                    <a:pt x="317" y="29"/>
                  </a:cubicBezTo>
                  <a:cubicBezTo>
                    <a:pt x="351" y="48"/>
                    <a:pt x="376" y="72"/>
                    <a:pt x="395" y="106"/>
                  </a:cubicBezTo>
                  <a:cubicBezTo>
                    <a:pt x="415" y="140"/>
                    <a:pt x="423" y="173"/>
                    <a:pt x="423" y="212"/>
                  </a:cubicBezTo>
                </a:path>
              </a:pathLst>
            </a:custGeom>
            <a:solidFill>
              <a:srgbClr val="000000"/>
            </a:solidFill>
            <a:ln w="6350" cap="flat">
              <a:solidFill>
                <a:srgbClr val="000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09" name="Freeform 31">
              <a:extLst>
                <a:ext uri="{FF2B5EF4-FFF2-40B4-BE49-F238E27FC236}">
                  <a16:creationId xmlns:a16="http://schemas.microsoft.com/office/drawing/2014/main" id="{0D556658-6CC0-1A43-B435-DBAB779C12E8}"/>
                </a:ext>
              </a:extLst>
            </p:cNvPr>
            <p:cNvSpPr>
              <a:spLocks noChangeArrowheads="1"/>
            </p:cNvSpPr>
            <p:nvPr/>
          </p:nvSpPr>
          <p:spPr bwMode="auto">
            <a:xfrm>
              <a:off x="7642225" y="3709988"/>
              <a:ext cx="152400" cy="152400"/>
            </a:xfrm>
            <a:custGeom>
              <a:avLst/>
              <a:gdLst>
                <a:gd name="T0" fmla="*/ 423 w 424"/>
                <a:gd name="T1" fmla="*/ 212 h 424"/>
                <a:gd name="T2" fmla="*/ 395 w 424"/>
                <a:gd name="T3" fmla="*/ 317 h 424"/>
                <a:gd name="T4" fmla="*/ 317 w 424"/>
                <a:gd name="T5" fmla="*/ 394 h 424"/>
                <a:gd name="T6" fmla="*/ 211 w 424"/>
                <a:gd name="T7" fmla="*/ 423 h 424"/>
                <a:gd name="T8" fmla="*/ 105 w 424"/>
                <a:gd name="T9" fmla="*/ 394 h 424"/>
                <a:gd name="T10" fmla="*/ 28 w 424"/>
                <a:gd name="T11" fmla="*/ 317 h 424"/>
                <a:gd name="T12" fmla="*/ 0 w 424"/>
                <a:gd name="T13" fmla="*/ 212 h 424"/>
                <a:gd name="T14" fmla="*/ 28 w 424"/>
                <a:gd name="T15" fmla="*/ 106 h 424"/>
                <a:gd name="T16" fmla="*/ 105 w 424"/>
                <a:gd name="T17" fmla="*/ 29 h 424"/>
                <a:gd name="T18" fmla="*/ 211 w 424"/>
                <a:gd name="T19" fmla="*/ 0 h 424"/>
                <a:gd name="T20" fmla="*/ 317 w 424"/>
                <a:gd name="T21" fmla="*/ 29 h 424"/>
                <a:gd name="T22" fmla="*/ 395 w 424"/>
                <a:gd name="T23" fmla="*/ 106 h 424"/>
                <a:gd name="T24" fmla="*/ 423 w 424"/>
                <a:gd name="T25" fmla="*/ 2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4" h="424">
                  <a:moveTo>
                    <a:pt x="423" y="212"/>
                  </a:moveTo>
                  <a:cubicBezTo>
                    <a:pt x="423" y="250"/>
                    <a:pt x="415" y="283"/>
                    <a:pt x="395" y="317"/>
                  </a:cubicBezTo>
                  <a:cubicBezTo>
                    <a:pt x="376" y="351"/>
                    <a:pt x="351" y="375"/>
                    <a:pt x="317" y="394"/>
                  </a:cubicBezTo>
                  <a:cubicBezTo>
                    <a:pt x="283" y="414"/>
                    <a:pt x="250" y="423"/>
                    <a:pt x="211" y="423"/>
                  </a:cubicBezTo>
                  <a:cubicBezTo>
                    <a:pt x="172" y="423"/>
                    <a:pt x="139" y="414"/>
                    <a:pt x="105" y="394"/>
                  </a:cubicBezTo>
                  <a:cubicBezTo>
                    <a:pt x="72" y="375"/>
                    <a:pt x="48" y="351"/>
                    <a:pt x="28" y="317"/>
                  </a:cubicBezTo>
                  <a:cubicBezTo>
                    <a:pt x="9" y="283"/>
                    <a:pt x="0" y="250"/>
                    <a:pt x="0" y="212"/>
                  </a:cubicBezTo>
                  <a:cubicBezTo>
                    <a:pt x="0" y="173"/>
                    <a:pt x="9" y="140"/>
                    <a:pt x="28" y="106"/>
                  </a:cubicBezTo>
                  <a:cubicBezTo>
                    <a:pt x="48" y="72"/>
                    <a:pt x="72" y="48"/>
                    <a:pt x="105" y="29"/>
                  </a:cubicBezTo>
                  <a:cubicBezTo>
                    <a:pt x="139" y="9"/>
                    <a:pt x="172" y="0"/>
                    <a:pt x="211" y="0"/>
                  </a:cubicBezTo>
                  <a:cubicBezTo>
                    <a:pt x="250" y="0"/>
                    <a:pt x="283" y="9"/>
                    <a:pt x="317" y="29"/>
                  </a:cubicBezTo>
                  <a:cubicBezTo>
                    <a:pt x="351" y="48"/>
                    <a:pt x="376" y="72"/>
                    <a:pt x="395" y="106"/>
                  </a:cubicBezTo>
                  <a:cubicBezTo>
                    <a:pt x="415" y="140"/>
                    <a:pt x="423" y="173"/>
                    <a:pt x="423" y="212"/>
                  </a:cubicBezTo>
                </a:path>
              </a:pathLst>
            </a:custGeom>
            <a:solidFill>
              <a:srgbClr val="002D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sp>
        <p:nvSpPr>
          <p:cNvPr id="111" name="Freeform 19">
            <a:extLst>
              <a:ext uri="{FF2B5EF4-FFF2-40B4-BE49-F238E27FC236}">
                <a16:creationId xmlns:a16="http://schemas.microsoft.com/office/drawing/2014/main" id="{92EB106A-7843-B848-A67A-E6777BC6E8B2}"/>
              </a:ext>
              <a:ext uri="{C183D7F6-B498-43B3-948B-1728B52AA6E4}">
                <adec:decorative xmlns:adec="http://schemas.microsoft.com/office/drawing/2017/decorative" val="1"/>
              </a:ext>
            </a:extLst>
          </p:cNvPr>
          <p:cNvSpPr>
            <a:spLocks noChangeArrowheads="1"/>
          </p:cNvSpPr>
          <p:nvPr/>
        </p:nvSpPr>
        <p:spPr bwMode="auto">
          <a:xfrm>
            <a:off x="1328000" y="8163803"/>
            <a:ext cx="10480290" cy="2054"/>
          </a:xfrm>
          <a:custGeom>
            <a:avLst/>
            <a:gdLst>
              <a:gd name="T0" fmla="*/ 22491 w 22492"/>
              <a:gd name="T1" fmla="*/ 0 h 1"/>
              <a:gd name="T2" fmla="*/ 0 w 22492"/>
              <a:gd name="T3" fmla="*/ 0 h 1"/>
              <a:gd name="T4" fmla="*/ 22491 w 22492"/>
              <a:gd name="T5" fmla="*/ 0 h 1"/>
            </a:gdLst>
            <a:ahLst/>
            <a:cxnLst>
              <a:cxn ang="0">
                <a:pos x="T0" y="T1"/>
              </a:cxn>
              <a:cxn ang="0">
                <a:pos x="T2" y="T3"/>
              </a:cxn>
              <a:cxn ang="0">
                <a:pos x="T4" y="T5"/>
              </a:cxn>
            </a:cxnLst>
            <a:rect l="0" t="0" r="r" b="b"/>
            <a:pathLst>
              <a:path w="22492" h="1">
                <a:moveTo>
                  <a:pt x="22491" y="0"/>
                </a:moveTo>
                <a:lnTo>
                  <a:pt x="0" y="0"/>
                </a:lnTo>
                <a:lnTo>
                  <a:pt x="22491" y="0"/>
                </a:lnTo>
              </a:path>
            </a:pathLst>
          </a:custGeom>
          <a:noFill/>
          <a:ln w="114300" cap="rnd">
            <a:solidFill>
              <a:srgbClr val="00C7D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12" name="Freeform 20">
            <a:extLst>
              <a:ext uri="{FF2B5EF4-FFF2-40B4-BE49-F238E27FC236}">
                <a16:creationId xmlns:a16="http://schemas.microsoft.com/office/drawing/2014/main" id="{27BDEA36-5AAB-BD45-A998-E43450DDD81F}"/>
              </a:ext>
              <a:ext uri="{C183D7F6-B498-43B3-948B-1728B52AA6E4}">
                <adec:decorative xmlns:adec="http://schemas.microsoft.com/office/drawing/2017/decorative" val="1"/>
              </a:ext>
            </a:extLst>
          </p:cNvPr>
          <p:cNvSpPr>
            <a:spLocks noChangeArrowheads="1"/>
          </p:cNvSpPr>
          <p:nvPr/>
        </p:nvSpPr>
        <p:spPr bwMode="auto">
          <a:xfrm>
            <a:off x="11608999" y="7882329"/>
            <a:ext cx="291748" cy="291748"/>
          </a:xfrm>
          <a:custGeom>
            <a:avLst/>
            <a:gdLst>
              <a:gd name="T0" fmla="*/ 625 w 626"/>
              <a:gd name="T1" fmla="*/ 627 h 628"/>
              <a:gd name="T2" fmla="*/ 0 w 626"/>
              <a:gd name="T3" fmla="*/ 0 h 628"/>
              <a:gd name="T4" fmla="*/ 625 w 626"/>
              <a:gd name="T5" fmla="*/ 627 h 628"/>
            </a:gdLst>
            <a:ahLst/>
            <a:cxnLst>
              <a:cxn ang="0">
                <a:pos x="T0" y="T1"/>
              </a:cxn>
              <a:cxn ang="0">
                <a:pos x="T2" y="T3"/>
              </a:cxn>
              <a:cxn ang="0">
                <a:pos x="T4" y="T5"/>
              </a:cxn>
            </a:cxnLst>
            <a:rect l="0" t="0" r="r" b="b"/>
            <a:pathLst>
              <a:path w="626" h="628">
                <a:moveTo>
                  <a:pt x="625" y="627"/>
                </a:moveTo>
                <a:lnTo>
                  <a:pt x="0" y="0"/>
                </a:lnTo>
                <a:lnTo>
                  <a:pt x="625" y="627"/>
                </a:lnTo>
              </a:path>
            </a:pathLst>
          </a:custGeom>
          <a:noFill/>
          <a:ln w="114300" cap="rnd">
            <a:solidFill>
              <a:srgbClr val="00C7D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13" name="Freeform 21">
            <a:extLst>
              <a:ext uri="{FF2B5EF4-FFF2-40B4-BE49-F238E27FC236}">
                <a16:creationId xmlns:a16="http://schemas.microsoft.com/office/drawing/2014/main" id="{47E9D1A4-B28B-9E43-B39E-229BB40BFFB5}"/>
              </a:ext>
              <a:ext uri="{C183D7F6-B498-43B3-948B-1728B52AA6E4}">
                <adec:decorative xmlns:adec="http://schemas.microsoft.com/office/drawing/2017/decorative" val="1"/>
              </a:ext>
            </a:extLst>
          </p:cNvPr>
          <p:cNvSpPr>
            <a:spLocks noChangeArrowheads="1"/>
          </p:cNvSpPr>
          <p:nvPr/>
        </p:nvSpPr>
        <p:spPr bwMode="auto">
          <a:xfrm>
            <a:off x="11608999" y="8169967"/>
            <a:ext cx="291748" cy="293803"/>
          </a:xfrm>
          <a:custGeom>
            <a:avLst/>
            <a:gdLst>
              <a:gd name="T0" fmla="*/ 0 w 626"/>
              <a:gd name="T1" fmla="*/ 628 h 629"/>
              <a:gd name="T2" fmla="*/ 625 w 626"/>
              <a:gd name="T3" fmla="*/ 0 h 629"/>
              <a:gd name="T4" fmla="*/ 0 w 626"/>
              <a:gd name="T5" fmla="*/ 628 h 629"/>
            </a:gdLst>
            <a:ahLst/>
            <a:cxnLst>
              <a:cxn ang="0">
                <a:pos x="T0" y="T1"/>
              </a:cxn>
              <a:cxn ang="0">
                <a:pos x="T2" y="T3"/>
              </a:cxn>
              <a:cxn ang="0">
                <a:pos x="T4" y="T5"/>
              </a:cxn>
            </a:cxnLst>
            <a:rect l="0" t="0" r="r" b="b"/>
            <a:pathLst>
              <a:path w="626" h="629">
                <a:moveTo>
                  <a:pt x="0" y="628"/>
                </a:moveTo>
                <a:lnTo>
                  <a:pt x="625" y="0"/>
                </a:lnTo>
                <a:lnTo>
                  <a:pt x="0" y="628"/>
                </a:lnTo>
              </a:path>
            </a:pathLst>
          </a:custGeom>
          <a:noFill/>
          <a:ln w="114300" cap="rnd">
            <a:solidFill>
              <a:srgbClr val="00C7D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nvGrpSpPr>
          <p:cNvPr id="7" name="Group 6">
            <a:extLst>
              <a:ext uri="{FF2B5EF4-FFF2-40B4-BE49-F238E27FC236}">
                <a16:creationId xmlns:a16="http://schemas.microsoft.com/office/drawing/2014/main" id="{6BD4B339-5DF3-9D43-9D65-6554EAA843C7}"/>
              </a:ext>
              <a:ext uri="{C183D7F6-B498-43B3-948B-1728B52AA6E4}">
                <adec:decorative xmlns:adec="http://schemas.microsoft.com/office/drawing/2017/decorative" val="1"/>
              </a:ext>
            </a:extLst>
          </p:cNvPr>
          <p:cNvGrpSpPr/>
          <p:nvPr/>
        </p:nvGrpSpPr>
        <p:grpSpPr>
          <a:xfrm>
            <a:off x="1104053" y="7670711"/>
            <a:ext cx="973860" cy="973860"/>
            <a:chOff x="776287" y="5393468"/>
            <a:chExt cx="684745" cy="684745"/>
          </a:xfrm>
        </p:grpSpPr>
        <p:sp>
          <p:nvSpPr>
            <p:cNvPr id="114" name="Freeform 22">
              <a:extLst>
                <a:ext uri="{FF2B5EF4-FFF2-40B4-BE49-F238E27FC236}">
                  <a16:creationId xmlns:a16="http://schemas.microsoft.com/office/drawing/2014/main" id="{13760DBA-05CF-8547-8800-158AEE76C6A7}"/>
                </a:ext>
              </a:extLst>
            </p:cNvPr>
            <p:cNvSpPr>
              <a:spLocks noChangeArrowheads="1"/>
            </p:cNvSpPr>
            <p:nvPr/>
          </p:nvSpPr>
          <p:spPr bwMode="auto">
            <a:xfrm>
              <a:off x="776287" y="5393468"/>
              <a:ext cx="684745" cy="684745"/>
            </a:xfrm>
            <a:custGeom>
              <a:avLst/>
              <a:gdLst>
                <a:gd name="T0" fmla="*/ 2089 w 2090"/>
                <a:gd name="T1" fmla="*/ 1044 h 2089"/>
                <a:gd name="T2" fmla="*/ 1949 w 2090"/>
                <a:gd name="T3" fmla="*/ 1566 h 2089"/>
                <a:gd name="T4" fmla="*/ 1567 w 2090"/>
                <a:gd name="T5" fmla="*/ 1948 h 2089"/>
                <a:gd name="T6" fmla="*/ 1045 w 2090"/>
                <a:gd name="T7" fmla="*/ 2088 h 2089"/>
                <a:gd name="T8" fmla="*/ 522 w 2090"/>
                <a:gd name="T9" fmla="*/ 1948 h 2089"/>
                <a:gd name="T10" fmla="*/ 140 w 2090"/>
                <a:gd name="T11" fmla="*/ 1566 h 2089"/>
                <a:gd name="T12" fmla="*/ 0 w 2090"/>
                <a:gd name="T13" fmla="*/ 1044 h 2089"/>
                <a:gd name="T14" fmla="*/ 140 w 2090"/>
                <a:gd name="T15" fmla="*/ 522 h 2089"/>
                <a:gd name="T16" fmla="*/ 522 w 2090"/>
                <a:gd name="T17" fmla="*/ 140 h 2089"/>
                <a:gd name="T18" fmla="*/ 1045 w 2090"/>
                <a:gd name="T19" fmla="*/ 0 h 2089"/>
                <a:gd name="T20" fmla="*/ 1567 w 2090"/>
                <a:gd name="T21" fmla="*/ 140 h 2089"/>
                <a:gd name="T22" fmla="*/ 1949 w 2090"/>
                <a:gd name="T23" fmla="*/ 522 h 2089"/>
                <a:gd name="T24" fmla="*/ 2089 w 2090"/>
                <a:gd name="T25" fmla="*/ 1044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0" h="2089">
                  <a:moveTo>
                    <a:pt x="2089" y="1044"/>
                  </a:moveTo>
                  <a:cubicBezTo>
                    <a:pt x="2089" y="1236"/>
                    <a:pt x="2045" y="1400"/>
                    <a:pt x="1949" y="1566"/>
                  </a:cubicBezTo>
                  <a:cubicBezTo>
                    <a:pt x="1853" y="1733"/>
                    <a:pt x="1734" y="1852"/>
                    <a:pt x="1567" y="1948"/>
                  </a:cubicBezTo>
                  <a:cubicBezTo>
                    <a:pt x="1400" y="2044"/>
                    <a:pt x="1237" y="2088"/>
                    <a:pt x="1045" y="2088"/>
                  </a:cubicBezTo>
                  <a:cubicBezTo>
                    <a:pt x="852" y="2088"/>
                    <a:pt x="688" y="2044"/>
                    <a:pt x="522" y="1948"/>
                  </a:cubicBezTo>
                  <a:cubicBezTo>
                    <a:pt x="355" y="1852"/>
                    <a:pt x="236" y="1733"/>
                    <a:pt x="140" y="1566"/>
                  </a:cubicBezTo>
                  <a:cubicBezTo>
                    <a:pt x="44" y="1400"/>
                    <a:pt x="0" y="1236"/>
                    <a:pt x="0" y="1044"/>
                  </a:cubicBezTo>
                  <a:cubicBezTo>
                    <a:pt x="0" y="851"/>
                    <a:pt x="44" y="688"/>
                    <a:pt x="140" y="522"/>
                  </a:cubicBezTo>
                  <a:cubicBezTo>
                    <a:pt x="236" y="355"/>
                    <a:pt x="355" y="236"/>
                    <a:pt x="522" y="140"/>
                  </a:cubicBezTo>
                  <a:cubicBezTo>
                    <a:pt x="688" y="44"/>
                    <a:pt x="852" y="0"/>
                    <a:pt x="1045" y="0"/>
                  </a:cubicBezTo>
                  <a:cubicBezTo>
                    <a:pt x="1237" y="0"/>
                    <a:pt x="1400" y="44"/>
                    <a:pt x="1567" y="140"/>
                  </a:cubicBezTo>
                  <a:cubicBezTo>
                    <a:pt x="1734" y="236"/>
                    <a:pt x="1853" y="355"/>
                    <a:pt x="1949" y="522"/>
                  </a:cubicBezTo>
                  <a:cubicBezTo>
                    <a:pt x="2045" y="688"/>
                    <a:pt x="2089" y="852"/>
                    <a:pt x="2089" y="1044"/>
                  </a:cubicBezTo>
                </a:path>
              </a:pathLst>
            </a:custGeom>
            <a:solidFill>
              <a:srgbClr val="121519"/>
            </a:solidFill>
            <a:ln>
              <a:noFill/>
            </a:ln>
            <a:effectLst/>
            <a:extLst>
              <a:ext uri="{91240B29-F687-4F45-9708-019B960494DF}">
                <a14:hiddenLine xmlns:a14="http://schemas.microsoft.com/office/drawing/2010/main" w="9525" cap="rnd">
                  <a:solidFill>
                    <a:srgbClr val="00C7D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15" name="Freeform 23">
              <a:extLst>
                <a:ext uri="{FF2B5EF4-FFF2-40B4-BE49-F238E27FC236}">
                  <a16:creationId xmlns:a16="http://schemas.microsoft.com/office/drawing/2014/main" id="{1E9F8BE5-DB62-E34F-8FD1-AD0121F02D85}"/>
                </a:ext>
              </a:extLst>
            </p:cNvPr>
            <p:cNvSpPr>
              <a:spLocks noChangeArrowheads="1"/>
            </p:cNvSpPr>
            <p:nvPr/>
          </p:nvSpPr>
          <p:spPr bwMode="auto">
            <a:xfrm>
              <a:off x="887522" y="5542262"/>
              <a:ext cx="472387" cy="351041"/>
            </a:xfrm>
            <a:custGeom>
              <a:avLst/>
              <a:gdLst>
                <a:gd name="T0" fmla="*/ 0 w 1440"/>
                <a:gd name="T1" fmla="*/ 1071 h 1072"/>
                <a:gd name="T2" fmla="*/ 352 w 1440"/>
                <a:gd name="T3" fmla="*/ 1071 h 1072"/>
                <a:gd name="T4" fmla="*/ 724 w 1440"/>
                <a:gd name="T5" fmla="*/ 833 h 1072"/>
                <a:gd name="T6" fmla="*/ 1095 w 1440"/>
                <a:gd name="T7" fmla="*/ 1071 h 1072"/>
                <a:gd name="T8" fmla="*/ 1439 w 1440"/>
                <a:gd name="T9" fmla="*/ 1071 h 1072"/>
                <a:gd name="T10" fmla="*/ 719 w 1440"/>
                <a:gd name="T11" fmla="*/ 0 h 1072"/>
                <a:gd name="T12" fmla="*/ 0 w 1440"/>
                <a:gd name="T13" fmla="*/ 1071 h 1072"/>
                <a:gd name="T14" fmla="*/ 548 w 1440"/>
                <a:gd name="T15" fmla="*/ 579 h 1072"/>
                <a:gd name="T16" fmla="*/ 719 w 1440"/>
                <a:gd name="T17" fmla="*/ 409 h 1072"/>
                <a:gd name="T18" fmla="*/ 891 w 1440"/>
                <a:gd name="T19" fmla="*/ 579 h 1072"/>
                <a:gd name="T20" fmla="*/ 719 w 1440"/>
                <a:gd name="T21" fmla="*/ 748 h 1072"/>
                <a:gd name="T22" fmla="*/ 548 w 1440"/>
                <a:gd name="T23" fmla="*/ 579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0" h="1072">
                  <a:moveTo>
                    <a:pt x="0" y="1071"/>
                  </a:moveTo>
                  <a:lnTo>
                    <a:pt x="352" y="1071"/>
                  </a:lnTo>
                  <a:cubicBezTo>
                    <a:pt x="416" y="931"/>
                    <a:pt x="558" y="833"/>
                    <a:pt x="724" y="833"/>
                  </a:cubicBezTo>
                  <a:cubicBezTo>
                    <a:pt x="889" y="833"/>
                    <a:pt x="1031" y="931"/>
                    <a:pt x="1095" y="1071"/>
                  </a:cubicBezTo>
                  <a:lnTo>
                    <a:pt x="1439" y="1071"/>
                  </a:lnTo>
                  <a:lnTo>
                    <a:pt x="719" y="0"/>
                  </a:lnTo>
                  <a:lnTo>
                    <a:pt x="0" y="1071"/>
                  </a:lnTo>
                  <a:close/>
                  <a:moveTo>
                    <a:pt x="548" y="579"/>
                  </a:moveTo>
                  <a:cubicBezTo>
                    <a:pt x="548" y="485"/>
                    <a:pt x="624" y="409"/>
                    <a:pt x="719" y="409"/>
                  </a:cubicBezTo>
                  <a:cubicBezTo>
                    <a:pt x="813" y="409"/>
                    <a:pt x="891" y="485"/>
                    <a:pt x="891" y="579"/>
                  </a:cubicBezTo>
                  <a:cubicBezTo>
                    <a:pt x="891" y="672"/>
                    <a:pt x="813" y="748"/>
                    <a:pt x="719" y="748"/>
                  </a:cubicBezTo>
                  <a:cubicBezTo>
                    <a:pt x="624" y="748"/>
                    <a:pt x="548" y="672"/>
                    <a:pt x="548" y="579"/>
                  </a:cubicBezTo>
                  <a:close/>
                </a:path>
              </a:pathLst>
            </a:custGeom>
            <a:solidFill>
              <a:srgbClr val="FFFFFF"/>
            </a:solidFill>
            <a:ln>
              <a:noFill/>
            </a:ln>
            <a:effectLst/>
            <a:extLst>
              <a:ext uri="{91240B29-F687-4F45-9708-019B960494DF}">
                <a14:hiddenLine xmlns:a14="http://schemas.microsoft.com/office/drawing/2010/main" w="9525" cap="rnd">
                  <a:solidFill>
                    <a:srgbClr val="00C7D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grpSp>
        <p:nvGrpSpPr>
          <p:cNvPr id="119" name="Group 118">
            <a:extLst>
              <a:ext uri="{FF2B5EF4-FFF2-40B4-BE49-F238E27FC236}">
                <a16:creationId xmlns:a16="http://schemas.microsoft.com/office/drawing/2014/main" id="{BF459608-7A42-4C4F-B2A6-93974152EC06}"/>
              </a:ext>
              <a:ext uri="{C183D7F6-B498-43B3-948B-1728B52AA6E4}">
                <adec:decorative xmlns:adec="http://schemas.microsoft.com/office/drawing/2017/decorative" val="1"/>
              </a:ext>
            </a:extLst>
          </p:cNvPr>
          <p:cNvGrpSpPr/>
          <p:nvPr/>
        </p:nvGrpSpPr>
        <p:grpSpPr>
          <a:xfrm>
            <a:off x="10385844" y="4225730"/>
            <a:ext cx="1070187" cy="1185333"/>
            <a:chOff x="1728788" y="503238"/>
            <a:chExt cx="752475" cy="833437"/>
          </a:xfrm>
        </p:grpSpPr>
        <p:sp>
          <p:nvSpPr>
            <p:cNvPr id="120" name="Freeform 5">
              <a:extLst>
                <a:ext uri="{FF2B5EF4-FFF2-40B4-BE49-F238E27FC236}">
                  <a16:creationId xmlns:a16="http://schemas.microsoft.com/office/drawing/2014/main" id="{9EE7108F-7995-C64E-84A9-C9CB7DE05D33}"/>
                </a:ext>
              </a:extLst>
            </p:cNvPr>
            <p:cNvSpPr>
              <a:spLocks noChangeArrowheads="1"/>
            </p:cNvSpPr>
            <p:nvPr/>
          </p:nvSpPr>
          <p:spPr bwMode="auto">
            <a:xfrm>
              <a:off x="1728788" y="503238"/>
              <a:ext cx="752475" cy="833437"/>
            </a:xfrm>
            <a:custGeom>
              <a:avLst/>
              <a:gdLst>
                <a:gd name="T0" fmla="*/ 1044 w 2089"/>
                <a:gd name="T1" fmla="*/ 2312 h 2313"/>
                <a:gd name="T2" fmla="*/ 2088 w 2089"/>
                <a:gd name="T3" fmla="*/ 1044 h 2313"/>
                <a:gd name="T4" fmla="*/ 1044 w 2089"/>
                <a:gd name="T5" fmla="*/ 0 h 2313"/>
                <a:gd name="T6" fmla="*/ 0 w 2089"/>
                <a:gd name="T7" fmla="*/ 1044 h 2313"/>
                <a:gd name="T8" fmla="*/ 1044 w 2089"/>
                <a:gd name="T9" fmla="*/ 2312 h 2313"/>
              </a:gdLst>
              <a:ahLst/>
              <a:cxnLst>
                <a:cxn ang="0">
                  <a:pos x="T0" y="T1"/>
                </a:cxn>
                <a:cxn ang="0">
                  <a:pos x="T2" y="T3"/>
                </a:cxn>
                <a:cxn ang="0">
                  <a:pos x="T4" y="T5"/>
                </a:cxn>
                <a:cxn ang="0">
                  <a:pos x="T6" y="T7"/>
                </a:cxn>
                <a:cxn ang="0">
                  <a:pos x="T8" y="T9"/>
                </a:cxn>
              </a:cxnLst>
              <a:rect l="0" t="0" r="r" b="b"/>
              <a:pathLst>
                <a:path w="2089" h="2313">
                  <a:moveTo>
                    <a:pt x="1044" y="2312"/>
                  </a:moveTo>
                  <a:cubicBezTo>
                    <a:pt x="1740" y="1850"/>
                    <a:pt x="2088" y="1428"/>
                    <a:pt x="2088" y="1044"/>
                  </a:cubicBezTo>
                  <a:cubicBezTo>
                    <a:pt x="2088" y="468"/>
                    <a:pt x="1621" y="0"/>
                    <a:pt x="1044" y="0"/>
                  </a:cubicBezTo>
                  <a:cubicBezTo>
                    <a:pt x="468" y="0"/>
                    <a:pt x="0" y="468"/>
                    <a:pt x="0" y="1044"/>
                  </a:cubicBezTo>
                  <a:cubicBezTo>
                    <a:pt x="0" y="1428"/>
                    <a:pt x="349" y="1850"/>
                    <a:pt x="1044" y="2312"/>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21" name="Freeform 6">
              <a:extLst>
                <a:ext uri="{FF2B5EF4-FFF2-40B4-BE49-F238E27FC236}">
                  <a16:creationId xmlns:a16="http://schemas.microsoft.com/office/drawing/2014/main" id="{0172CCDA-FFEF-364C-8D9F-A2DC8EB5EF46}"/>
                </a:ext>
              </a:extLst>
            </p:cNvPr>
            <p:cNvSpPr>
              <a:spLocks noChangeArrowheads="1"/>
            </p:cNvSpPr>
            <p:nvPr/>
          </p:nvSpPr>
          <p:spPr bwMode="auto">
            <a:xfrm>
              <a:off x="1939925" y="593725"/>
              <a:ext cx="338138" cy="479425"/>
            </a:xfrm>
            <a:custGeom>
              <a:avLst/>
              <a:gdLst>
                <a:gd name="T0" fmla="*/ 746 w 938"/>
                <a:gd name="T1" fmla="*/ 443 h 1332"/>
                <a:gd name="T2" fmla="*/ 619 w 938"/>
                <a:gd name="T3" fmla="*/ 443 h 1332"/>
                <a:gd name="T4" fmla="*/ 444 w 938"/>
                <a:gd name="T5" fmla="*/ 619 h 1332"/>
                <a:gd name="T6" fmla="*/ 268 w 938"/>
                <a:gd name="T7" fmla="*/ 443 h 1332"/>
                <a:gd name="T8" fmla="*/ 442 w 938"/>
                <a:gd name="T9" fmla="*/ 267 h 1332"/>
                <a:gd name="T10" fmla="*/ 441 w 938"/>
                <a:gd name="T11" fmla="*/ 140 h 1332"/>
                <a:gd name="T12" fmla="*/ 141 w 938"/>
                <a:gd name="T13" fmla="*/ 443 h 1332"/>
                <a:gd name="T14" fmla="*/ 444 w 938"/>
                <a:gd name="T15" fmla="*/ 746 h 1332"/>
                <a:gd name="T16" fmla="*/ 746 w 938"/>
                <a:gd name="T17" fmla="*/ 443 h 1332"/>
                <a:gd name="T18" fmla="*/ 0 w 938"/>
                <a:gd name="T19" fmla="*/ 457 h 1332"/>
                <a:gd name="T20" fmla="*/ 76 w 938"/>
                <a:gd name="T21" fmla="*/ 458 h 1332"/>
                <a:gd name="T22" fmla="*/ 437 w 938"/>
                <a:gd name="T23" fmla="*/ 76 h 1332"/>
                <a:gd name="T24" fmla="*/ 437 w 938"/>
                <a:gd name="T25" fmla="*/ 0 h 1332"/>
                <a:gd name="T26" fmla="*/ 0 w 938"/>
                <a:gd name="T27" fmla="*/ 457 h 1332"/>
                <a:gd name="T28" fmla="*/ 937 w 938"/>
                <a:gd name="T29" fmla="*/ 824 h 1332"/>
                <a:gd name="T30" fmla="*/ 796 w 938"/>
                <a:gd name="T31" fmla="*/ 824 h 1332"/>
                <a:gd name="T32" fmla="*/ 796 w 938"/>
                <a:gd name="T33" fmla="*/ 1331 h 1332"/>
                <a:gd name="T34" fmla="*/ 937 w 938"/>
                <a:gd name="T35" fmla="*/ 1331 h 1332"/>
                <a:gd name="T36" fmla="*/ 937 w 938"/>
                <a:gd name="T37" fmla="*/ 824 h 1332"/>
                <a:gd name="T38" fmla="*/ 739 w 938"/>
                <a:gd name="T39" fmla="*/ 880 h 1332"/>
                <a:gd name="T40" fmla="*/ 598 w 938"/>
                <a:gd name="T41" fmla="*/ 880 h 1332"/>
                <a:gd name="T42" fmla="*/ 598 w 938"/>
                <a:gd name="T43" fmla="*/ 1331 h 1332"/>
                <a:gd name="T44" fmla="*/ 739 w 938"/>
                <a:gd name="T45" fmla="*/ 1331 h 1332"/>
                <a:gd name="T46" fmla="*/ 739 w 938"/>
                <a:gd name="T47" fmla="*/ 880 h 1332"/>
                <a:gd name="T48" fmla="*/ 542 w 938"/>
                <a:gd name="T49" fmla="*/ 992 h 1332"/>
                <a:gd name="T50" fmla="*/ 402 w 938"/>
                <a:gd name="T51" fmla="*/ 992 h 1332"/>
                <a:gd name="T52" fmla="*/ 402 w 938"/>
                <a:gd name="T53" fmla="*/ 1331 h 1332"/>
                <a:gd name="T54" fmla="*/ 542 w 938"/>
                <a:gd name="T55" fmla="*/ 1331 h 1332"/>
                <a:gd name="T56" fmla="*/ 542 w 938"/>
                <a:gd name="T57" fmla="*/ 992 h 1332"/>
                <a:gd name="T58" fmla="*/ 345 w 938"/>
                <a:gd name="T59" fmla="*/ 1049 h 1332"/>
                <a:gd name="T60" fmla="*/ 204 w 938"/>
                <a:gd name="T61" fmla="*/ 1049 h 1332"/>
                <a:gd name="T62" fmla="*/ 204 w 938"/>
                <a:gd name="T63" fmla="*/ 1331 h 1332"/>
                <a:gd name="T64" fmla="*/ 345 w 938"/>
                <a:gd name="T65" fmla="*/ 1331 h 1332"/>
                <a:gd name="T66" fmla="*/ 345 w 938"/>
                <a:gd name="T67" fmla="*/ 1049 h 1332"/>
                <a:gd name="T68" fmla="*/ 148 w 938"/>
                <a:gd name="T69" fmla="*/ 1161 h 1332"/>
                <a:gd name="T70" fmla="*/ 7 w 938"/>
                <a:gd name="T71" fmla="*/ 1161 h 1332"/>
                <a:gd name="T72" fmla="*/ 7 w 938"/>
                <a:gd name="T73" fmla="*/ 1331 h 1332"/>
                <a:gd name="T74" fmla="*/ 148 w 938"/>
                <a:gd name="T75" fmla="*/ 1331 h 1332"/>
                <a:gd name="T76" fmla="*/ 148 w 938"/>
                <a:gd name="T77" fmla="*/ 116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8" h="1332">
                  <a:moveTo>
                    <a:pt x="746" y="443"/>
                  </a:moveTo>
                  <a:lnTo>
                    <a:pt x="619" y="443"/>
                  </a:lnTo>
                  <a:cubicBezTo>
                    <a:pt x="619" y="540"/>
                    <a:pt x="540" y="619"/>
                    <a:pt x="444" y="619"/>
                  </a:cubicBezTo>
                  <a:cubicBezTo>
                    <a:pt x="347" y="619"/>
                    <a:pt x="268" y="540"/>
                    <a:pt x="268" y="443"/>
                  </a:cubicBezTo>
                  <a:cubicBezTo>
                    <a:pt x="268" y="346"/>
                    <a:pt x="346" y="268"/>
                    <a:pt x="442" y="267"/>
                  </a:cubicBezTo>
                  <a:lnTo>
                    <a:pt x="441" y="140"/>
                  </a:lnTo>
                  <a:cubicBezTo>
                    <a:pt x="275" y="141"/>
                    <a:pt x="141" y="277"/>
                    <a:pt x="141" y="443"/>
                  </a:cubicBezTo>
                  <a:cubicBezTo>
                    <a:pt x="141" y="611"/>
                    <a:pt x="277" y="746"/>
                    <a:pt x="444" y="746"/>
                  </a:cubicBezTo>
                  <a:cubicBezTo>
                    <a:pt x="610" y="746"/>
                    <a:pt x="746" y="611"/>
                    <a:pt x="746" y="443"/>
                  </a:cubicBezTo>
                  <a:close/>
                  <a:moveTo>
                    <a:pt x="0" y="457"/>
                  </a:moveTo>
                  <a:lnTo>
                    <a:pt x="76" y="458"/>
                  </a:lnTo>
                  <a:cubicBezTo>
                    <a:pt x="78" y="246"/>
                    <a:pt x="240" y="76"/>
                    <a:pt x="437" y="76"/>
                  </a:cubicBezTo>
                  <a:lnTo>
                    <a:pt x="437" y="0"/>
                  </a:lnTo>
                  <a:cubicBezTo>
                    <a:pt x="197" y="0"/>
                    <a:pt x="2" y="204"/>
                    <a:pt x="0" y="457"/>
                  </a:cubicBezTo>
                  <a:close/>
                  <a:moveTo>
                    <a:pt x="937" y="824"/>
                  </a:moveTo>
                  <a:lnTo>
                    <a:pt x="796" y="824"/>
                  </a:lnTo>
                  <a:lnTo>
                    <a:pt x="796" y="1331"/>
                  </a:lnTo>
                  <a:lnTo>
                    <a:pt x="937" y="1331"/>
                  </a:lnTo>
                  <a:lnTo>
                    <a:pt x="937" y="824"/>
                  </a:lnTo>
                  <a:close/>
                  <a:moveTo>
                    <a:pt x="739" y="880"/>
                  </a:moveTo>
                  <a:lnTo>
                    <a:pt x="598" y="880"/>
                  </a:lnTo>
                  <a:lnTo>
                    <a:pt x="598" y="1331"/>
                  </a:lnTo>
                  <a:lnTo>
                    <a:pt x="739" y="1331"/>
                  </a:lnTo>
                  <a:lnTo>
                    <a:pt x="739" y="880"/>
                  </a:lnTo>
                  <a:close/>
                  <a:moveTo>
                    <a:pt x="542" y="992"/>
                  </a:moveTo>
                  <a:lnTo>
                    <a:pt x="402" y="992"/>
                  </a:lnTo>
                  <a:lnTo>
                    <a:pt x="402" y="1331"/>
                  </a:lnTo>
                  <a:lnTo>
                    <a:pt x="542" y="1331"/>
                  </a:lnTo>
                  <a:lnTo>
                    <a:pt x="542" y="992"/>
                  </a:lnTo>
                  <a:close/>
                  <a:moveTo>
                    <a:pt x="345" y="1049"/>
                  </a:moveTo>
                  <a:lnTo>
                    <a:pt x="204" y="1049"/>
                  </a:lnTo>
                  <a:lnTo>
                    <a:pt x="204" y="1331"/>
                  </a:lnTo>
                  <a:lnTo>
                    <a:pt x="345" y="1331"/>
                  </a:lnTo>
                  <a:lnTo>
                    <a:pt x="345" y="1049"/>
                  </a:lnTo>
                  <a:close/>
                  <a:moveTo>
                    <a:pt x="148" y="1161"/>
                  </a:moveTo>
                  <a:lnTo>
                    <a:pt x="7" y="1161"/>
                  </a:lnTo>
                  <a:lnTo>
                    <a:pt x="7" y="1331"/>
                  </a:lnTo>
                  <a:lnTo>
                    <a:pt x="148" y="1331"/>
                  </a:lnTo>
                  <a:lnTo>
                    <a:pt x="148" y="1161"/>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grpSp>
        <p:nvGrpSpPr>
          <p:cNvPr id="122" name="Group 121">
            <a:extLst>
              <a:ext uri="{FF2B5EF4-FFF2-40B4-BE49-F238E27FC236}">
                <a16:creationId xmlns:a16="http://schemas.microsoft.com/office/drawing/2014/main" id="{E4E681EA-71AE-2F45-A6E3-0278A9B036D1}"/>
              </a:ext>
              <a:ext uri="{C183D7F6-B498-43B3-948B-1728B52AA6E4}">
                <adec:decorative xmlns:adec="http://schemas.microsoft.com/office/drawing/2017/decorative" val="1"/>
              </a:ext>
            </a:extLst>
          </p:cNvPr>
          <p:cNvGrpSpPr/>
          <p:nvPr/>
        </p:nvGrpSpPr>
        <p:grpSpPr>
          <a:xfrm>
            <a:off x="1559968" y="4170895"/>
            <a:ext cx="1070187" cy="1185333"/>
            <a:chOff x="2663825" y="534988"/>
            <a:chExt cx="752475" cy="833437"/>
          </a:xfrm>
        </p:grpSpPr>
        <p:sp>
          <p:nvSpPr>
            <p:cNvPr id="123" name="Freeform 7">
              <a:extLst>
                <a:ext uri="{FF2B5EF4-FFF2-40B4-BE49-F238E27FC236}">
                  <a16:creationId xmlns:a16="http://schemas.microsoft.com/office/drawing/2014/main" id="{D6A9BC09-5AA4-524E-A4F9-B883DEDCED23}"/>
                </a:ext>
              </a:extLst>
            </p:cNvPr>
            <p:cNvSpPr>
              <a:spLocks noChangeArrowheads="1"/>
            </p:cNvSpPr>
            <p:nvPr/>
          </p:nvSpPr>
          <p:spPr bwMode="auto">
            <a:xfrm>
              <a:off x="2663825" y="534988"/>
              <a:ext cx="752475" cy="833437"/>
            </a:xfrm>
            <a:custGeom>
              <a:avLst/>
              <a:gdLst>
                <a:gd name="T0" fmla="*/ 1044 w 2089"/>
                <a:gd name="T1" fmla="*/ 0 h 2313"/>
                <a:gd name="T2" fmla="*/ 2088 w 2089"/>
                <a:gd name="T3" fmla="*/ 1268 h 2313"/>
                <a:gd name="T4" fmla="*/ 1044 w 2089"/>
                <a:gd name="T5" fmla="*/ 2312 h 2313"/>
                <a:gd name="T6" fmla="*/ 0 w 2089"/>
                <a:gd name="T7" fmla="*/ 1268 h 2313"/>
                <a:gd name="T8" fmla="*/ 1044 w 2089"/>
                <a:gd name="T9" fmla="*/ 0 h 2313"/>
              </a:gdLst>
              <a:ahLst/>
              <a:cxnLst>
                <a:cxn ang="0">
                  <a:pos x="T0" y="T1"/>
                </a:cxn>
                <a:cxn ang="0">
                  <a:pos x="T2" y="T3"/>
                </a:cxn>
                <a:cxn ang="0">
                  <a:pos x="T4" y="T5"/>
                </a:cxn>
                <a:cxn ang="0">
                  <a:pos x="T6" y="T7"/>
                </a:cxn>
                <a:cxn ang="0">
                  <a:pos x="T8" y="T9"/>
                </a:cxn>
              </a:cxnLst>
              <a:rect l="0" t="0" r="r" b="b"/>
              <a:pathLst>
                <a:path w="2089" h="2313">
                  <a:moveTo>
                    <a:pt x="1044" y="0"/>
                  </a:moveTo>
                  <a:cubicBezTo>
                    <a:pt x="1740" y="462"/>
                    <a:pt x="2088" y="884"/>
                    <a:pt x="2088" y="1268"/>
                  </a:cubicBezTo>
                  <a:cubicBezTo>
                    <a:pt x="2088" y="1844"/>
                    <a:pt x="1621" y="2312"/>
                    <a:pt x="1044" y="2312"/>
                  </a:cubicBezTo>
                  <a:cubicBezTo>
                    <a:pt x="468" y="2312"/>
                    <a:pt x="0" y="1844"/>
                    <a:pt x="0" y="1268"/>
                  </a:cubicBezTo>
                  <a:cubicBezTo>
                    <a:pt x="0" y="884"/>
                    <a:pt x="349" y="462"/>
                    <a:pt x="1044" y="0"/>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24" name="Freeform 8">
              <a:extLst>
                <a:ext uri="{FF2B5EF4-FFF2-40B4-BE49-F238E27FC236}">
                  <a16:creationId xmlns:a16="http://schemas.microsoft.com/office/drawing/2014/main" id="{B87ED4E2-7FF3-994A-845A-E8FC7E61599E}"/>
                </a:ext>
              </a:extLst>
            </p:cNvPr>
            <p:cNvSpPr>
              <a:spLocks noChangeArrowheads="1"/>
            </p:cNvSpPr>
            <p:nvPr/>
          </p:nvSpPr>
          <p:spPr bwMode="auto">
            <a:xfrm>
              <a:off x="2814638" y="765175"/>
              <a:ext cx="506412" cy="531813"/>
            </a:xfrm>
            <a:custGeom>
              <a:avLst/>
              <a:gdLst>
                <a:gd name="T0" fmla="*/ 525 w 1408"/>
                <a:gd name="T1" fmla="*/ 1223 h 1478"/>
                <a:gd name="T2" fmla="*/ 51 w 1408"/>
                <a:gd name="T3" fmla="*/ 1223 h 1478"/>
                <a:gd name="T4" fmla="*/ 0 w 1408"/>
                <a:gd name="T5" fmla="*/ 1166 h 1478"/>
                <a:gd name="T6" fmla="*/ 525 w 1408"/>
                <a:gd name="T7" fmla="*/ 1166 h 1478"/>
                <a:gd name="T8" fmla="*/ 525 w 1408"/>
                <a:gd name="T9" fmla="*/ 1016 h 1478"/>
                <a:gd name="T10" fmla="*/ 216 w 1408"/>
                <a:gd name="T11" fmla="*/ 516 h 1478"/>
                <a:gd name="T12" fmla="*/ 271 w 1408"/>
                <a:gd name="T13" fmla="*/ 348 h 1478"/>
                <a:gd name="T14" fmla="*/ 435 w 1408"/>
                <a:gd name="T15" fmla="*/ 405 h 1478"/>
                <a:gd name="T16" fmla="*/ 627 w 1408"/>
                <a:gd name="T17" fmla="*/ 746 h 1478"/>
                <a:gd name="T18" fmla="*/ 1144 w 1408"/>
                <a:gd name="T19" fmla="*/ 746 h 1478"/>
                <a:gd name="T20" fmla="*/ 1146 w 1408"/>
                <a:gd name="T21" fmla="*/ 746 h 1478"/>
                <a:gd name="T22" fmla="*/ 1147 w 1408"/>
                <a:gd name="T23" fmla="*/ 746 h 1478"/>
                <a:gd name="T24" fmla="*/ 1152 w 1408"/>
                <a:gd name="T25" fmla="*/ 746 h 1478"/>
                <a:gd name="T26" fmla="*/ 1218 w 1408"/>
                <a:gd name="T27" fmla="*/ 772 h 1478"/>
                <a:gd name="T28" fmla="*/ 1218 w 1408"/>
                <a:gd name="T29" fmla="*/ 0 h 1478"/>
                <a:gd name="T30" fmla="*/ 1275 w 1408"/>
                <a:gd name="T31" fmla="*/ 56 h 1478"/>
                <a:gd name="T32" fmla="*/ 1275 w 1408"/>
                <a:gd name="T33" fmla="*/ 827 h 1478"/>
                <a:gd name="T34" fmla="*/ 1407 w 1408"/>
                <a:gd name="T35" fmla="*/ 1018 h 1478"/>
                <a:gd name="T36" fmla="*/ 654 w 1408"/>
                <a:gd name="T37" fmla="*/ 1477 h 1478"/>
                <a:gd name="T38" fmla="*/ 525 w 1408"/>
                <a:gd name="T39" fmla="*/ 1467 h 1478"/>
                <a:gd name="T40" fmla="*/ 525 w 1408"/>
                <a:gd name="T41" fmla="*/ 1223 h 1478"/>
                <a:gd name="T42" fmla="*/ 888 w 1408"/>
                <a:gd name="T43" fmla="*/ 660 h 1478"/>
                <a:gd name="T44" fmla="*/ 654 w 1408"/>
                <a:gd name="T45" fmla="*/ 421 h 1478"/>
                <a:gd name="T46" fmla="*/ 888 w 1408"/>
                <a:gd name="T47" fmla="*/ 180 h 1478"/>
                <a:gd name="T48" fmla="*/ 1121 w 1408"/>
                <a:gd name="T49" fmla="*/ 421 h 1478"/>
                <a:gd name="T50" fmla="*/ 888 w 1408"/>
                <a:gd name="T51" fmla="*/ 66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8" h="1478">
                  <a:moveTo>
                    <a:pt x="525" y="1223"/>
                  </a:moveTo>
                  <a:lnTo>
                    <a:pt x="51" y="1223"/>
                  </a:lnTo>
                  <a:cubicBezTo>
                    <a:pt x="33" y="1205"/>
                    <a:pt x="16" y="1186"/>
                    <a:pt x="0" y="1166"/>
                  </a:cubicBezTo>
                  <a:lnTo>
                    <a:pt x="525" y="1166"/>
                  </a:lnTo>
                  <a:lnTo>
                    <a:pt x="525" y="1016"/>
                  </a:lnTo>
                  <a:cubicBezTo>
                    <a:pt x="424" y="901"/>
                    <a:pt x="323" y="735"/>
                    <a:pt x="216" y="516"/>
                  </a:cubicBezTo>
                  <a:cubicBezTo>
                    <a:pt x="186" y="454"/>
                    <a:pt x="211" y="378"/>
                    <a:pt x="271" y="348"/>
                  </a:cubicBezTo>
                  <a:cubicBezTo>
                    <a:pt x="332" y="317"/>
                    <a:pt x="405" y="342"/>
                    <a:pt x="435" y="405"/>
                  </a:cubicBezTo>
                  <a:cubicBezTo>
                    <a:pt x="503" y="544"/>
                    <a:pt x="568" y="658"/>
                    <a:pt x="627" y="746"/>
                  </a:cubicBezTo>
                  <a:lnTo>
                    <a:pt x="1144" y="746"/>
                  </a:lnTo>
                  <a:cubicBezTo>
                    <a:pt x="1145" y="746"/>
                    <a:pt x="1145" y="746"/>
                    <a:pt x="1146" y="746"/>
                  </a:cubicBezTo>
                  <a:lnTo>
                    <a:pt x="1147" y="746"/>
                  </a:lnTo>
                  <a:cubicBezTo>
                    <a:pt x="1149" y="746"/>
                    <a:pt x="1150" y="746"/>
                    <a:pt x="1152" y="746"/>
                  </a:cubicBezTo>
                  <a:cubicBezTo>
                    <a:pt x="1175" y="747"/>
                    <a:pt x="1199" y="756"/>
                    <a:pt x="1218" y="772"/>
                  </a:cubicBezTo>
                  <a:lnTo>
                    <a:pt x="1218" y="0"/>
                  </a:lnTo>
                  <a:cubicBezTo>
                    <a:pt x="1238" y="18"/>
                    <a:pt x="1257" y="36"/>
                    <a:pt x="1275" y="56"/>
                  </a:cubicBezTo>
                  <a:lnTo>
                    <a:pt x="1275" y="827"/>
                  </a:lnTo>
                  <a:cubicBezTo>
                    <a:pt x="1320" y="877"/>
                    <a:pt x="1364" y="941"/>
                    <a:pt x="1407" y="1018"/>
                  </a:cubicBezTo>
                  <a:cubicBezTo>
                    <a:pt x="1266" y="1290"/>
                    <a:pt x="982" y="1477"/>
                    <a:pt x="654" y="1477"/>
                  </a:cubicBezTo>
                  <a:cubicBezTo>
                    <a:pt x="611" y="1477"/>
                    <a:pt x="567" y="1473"/>
                    <a:pt x="525" y="1467"/>
                  </a:cubicBezTo>
                  <a:lnTo>
                    <a:pt x="525" y="1223"/>
                  </a:lnTo>
                  <a:close/>
                  <a:moveTo>
                    <a:pt x="888" y="660"/>
                  </a:moveTo>
                  <a:cubicBezTo>
                    <a:pt x="759" y="660"/>
                    <a:pt x="654" y="553"/>
                    <a:pt x="654" y="421"/>
                  </a:cubicBezTo>
                  <a:cubicBezTo>
                    <a:pt x="654" y="288"/>
                    <a:pt x="759" y="180"/>
                    <a:pt x="888" y="180"/>
                  </a:cubicBezTo>
                  <a:cubicBezTo>
                    <a:pt x="1017" y="180"/>
                    <a:pt x="1121" y="288"/>
                    <a:pt x="1121" y="421"/>
                  </a:cubicBezTo>
                  <a:cubicBezTo>
                    <a:pt x="1121" y="553"/>
                    <a:pt x="1017" y="660"/>
                    <a:pt x="888" y="66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25" name="Line 9">
              <a:extLst>
                <a:ext uri="{FF2B5EF4-FFF2-40B4-BE49-F238E27FC236}">
                  <a16:creationId xmlns:a16="http://schemas.microsoft.com/office/drawing/2014/main" id="{8C2D1AED-E36D-884B-89E0-428664C5E876}"/>
                </a:ext>
              </a:extLst>
            </p:cNvPr>
            <p:cNvSpPr>
              <a:spLocks noChangeShapeType="1"/>
            </p:cNvSpPr>
            <p:nvPr/>
          </p:nvSpPr>
          <p:spPr bwMode="auto">
            <a:xfrm flipH="1" flipV="1">
              <a:off x="2851150" y="762000"/>
              <a:ext cx="33338" cy="93663"/>
            </a:xfrm>
            <a:prstGeom prst="line">
              <a:avLst/>
            </a:prstGeom>
            <a:noFill/>
            <a:ln w="29520" cap="rnd">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5120"/>
            </a:p>
          </p:txBody>
        </p:sp>
      </p:grpSp>
      <p:grpSp>
        <p:nvGrpSpPr>
          <p:cNvPr id="126" name="Group 125">
            <a:extLst>
              <a:ext uri="{FF2B5EF4-FFF2-40B4-BE49-F238E27FC236}">
                <a16:creationId xmlns:a16="http://schemas.microsoft.com/office/drawing/2014/main" id="{D5B2311A-EE4A-3441-A7C2-AE1138BC3C56}"/>
              </a:ext>
              <a:ext uri="{C183D7F6-B498-43B3-948B-1728B52AA6E4}">
                <adec:decorative xmlns:adec="http://schemas.microsoft.com/office/drawing/2017/decorative" val="1"/>
              </a:ext>
            </a:extLst>
          </p:cNvPr>
          <p:cNvGrpSpPr/>
          <p:nvPr/>
        </p:nvGrpSpPr>
        <p:grpSpPr>
          <a:xfrm>
            <a:off x="6841828" y="4225730"/>
            <a:ext cx="1070187" cy="1185333"/>
            <a:chOff x="3600450" y="576263"/>
            <a:chExt cx="752475" cy="833437"/>
          </a:xfrm>
        </p:grpSpPr>
        <p:sp>
          <p:nvSpPr>
            <p:cNvPr id="127" name="Freeform 10">
              <a:extLst>
                <a:ext uri="{FF2B5EF4-FFF2-40B4-BE49-F238E27FC236}">
                  <a16:creationId xmlns:a16="http://schemas.microsoft.com/office/drawing/2014/main" id="{CE15AB21-E181-2645-B9BF-9CD20E7A4D25}"/>
                </a:ext>
              </a:extLst>
            </p:cNvPr>
            <p:cNvSpPr>
              <a:spLocks noChangeArrowheads="1"/>
            </p:cNvSpPr>
            <p:nvPr/>
          </p:nvSpPr>
          <p:spPr bwMode="auto">
            <a:xfrm>
              <a:off x="3600450" y="576263"/>
              <a:ext cx="752475" cy="833437"/>
            </a:xfrm>
            <a:custGeom>
              <a:avLst/>
              <a:gdLst>
                <a:gd name="T0" fmla="*/ 1044 w 2089"/>
                <a:gd name="T1" fmla="*/ 2312 h 2313"/>
                <a:gd name="T2" fmla="*/ 2088 w 2089"/>
                <a:gd name="T3" fmla="*/ 1044 h 2313"/>
                <a:gd name="T4" fmla="*/ 1044 w 2089"/>
                <a:gd name="T5" fmla="*/ 0 h 2313"/>
                <a:gd name="T6" fmla="*/ 0 w 2089"/>
                <a:gd name="T7" fmla="*/ 1044 h 2313"/>
                <a:gd name="T8" fmla="*/ 1044 w 2089"/>
                <a:gd name="T9" fmla="*/ 2312 h 2313"/>
              </a:gdLst>
              <a:ahLst/>
              <a:cxnLst>
                <a:cxn ang="0">
                  <a:pos x="T0" y="T1"/>
                </a:cxn>
                <a:cxn ang="0">
                  <a:pos x="T2" y="T3"/>
                </a:cxn>
                <a:cxn ang="0">
                  <a:pos x="T4" y="T5"/>
                </a:cxn>
                <a:cxn ang="0">
                  <a:pos x="T6" y="T7"/>
                </a:cxn>
                <a:cxn ang="0">
                  <a:pos x="T8" y="T9"/>
                </a:cxn>
              </a:cxnLst>
              <a:rect l="0" t="0" r="r" b="b"/>
              <a:pathLst>
                <a:path w="2089" h="2313">
                  <a:moveTo>
                    <a:pt x="1044" y="2312"/>
                  </a:moveTo>
                  <a:cubicBezTo>
                    <a:pt x="1740" y="1850"/>
                    <a:pt x="2088" y="1428"/>
                    <a:pt x="2088" y="1044"/>
                  </a:cubicBezTo>
                  <a:cubicBezTo>
                    <a:pt x="2088" y="468"/>
                    <a:pt x="1621" y="0"/>
                    <a:pt x="1044" y="0"/>
                  </a:cubicBezTo>
                  <a:cubicBezTo>
                    <a:pt x="468" y="0"/>
                    <a:pt x="0" y="468"/>
                    <a:pt x="0" y="1044"/>
                  </a:cubicBezTo>
                  <a:cubicBezTo>
                    <a:pt x="0" y="1428"/>
                    <a:pt x="349" y="1850"/>
                    <a:pt x="1044" y="2312"/>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28" name="Freeform 11">
              <a:extLst>
                <a:ext uri="{FF2B5EF4-FFF2-40B4-BE49-F238E27FC236}">
                  <a16:creationId xmlns:a16="http://schemas.microsoft.com/office/drawing/2014/main" id="{A30C1E1A-1EA2-E149-B9A5-F4F7C855545C}"/>
                </a:ext>
              </a:extLst>
            </p:cNvPr>
            <p:cNvSpPr>
              <a:spLocks noChangeArrowheads="1"/>
            </p:cNvSpPr>
            <p:nvPr/>
          </p:nvSpPr>
          <p:spPr bwMode="auto">
            <a:xfrm>
              <a:off x="3803650" y="749300"/>
              <a:ext cx="376238" cy="466725"/>
            </a:xfrm>
            <a:custGeom>
              <a:avLst/>
              <a:gdLst>
                <a:gd name="T0" fmla="*/ 859 w 1043"/>
                <a:gd name="T1" fmla="*/ 929 h 1297"/>
                <a:gd name="T2" fmla="*/ 1042 w 1043"/>
                <a:gd name="T3" fmla="*/ 1113 h 1297"/>
                <a:gd name="T4" fmla="*/ 859 w 1043"/>
                <a:gd name="T5" fmla="*/ 1296 h 1297"/>
                <a:gd name="T6" fmla="*/ 676 w 1043"/>
                <a:gd name="T7" fmla="*/ 1113 h 1297"/>
                <a:gd name="T8" fmla="*/ 859 w 1043"/>
                <a:gd name="T9" fmla="*/ 929 h 1297"/>
                <a:gd name="T10" fmla="*/ 817 w 1043"/>
                <a:gd name="T11" fmla="*/ 1211 h 1297"/>
                <a:gd name="T12" fmla="*/ 986 w 1043"/>
                <a:gd name="T13" fmla="*/ 1044 h 1297"/>
                <a:gd name="T14" fmla="*/ 956 w 1043"/>
                <a:gd name="T15" fmla="*/ 1014 h 1297"/>
                <a:gd name="T16" fmla="*/ 817 w 1043"/>
                <a:gd name="T17" fmla="*/ 1152 h 1297"/>
                <a:gd name="T18" fmla="*/ 762 w 1043"/>
                <a:gd name="T19" fmla="*/ 1098 h 1297"/>
                <a:gd name="T20" fmla="*/ 732 w 1043"/>
                <a:gd name="T21" fmla="*/ 1128 h 1297"/>
                <a:gd name="T22" fmla="*/ 817 w 1043"/>
                <a:gd name="T23" fmla="*/ 1211 h 1297"/>
                <a:gd name="T24" fmla="*/ 890 w 1043"/>
                <a:gd name="T25" fmla="*/ 818 h 1297"/>
                <a:gd name="T26" fmla="*/ 845 w 1043"/>
                <a:gd name="T27" fmla="*/ 815 h 1297"/>
                <a:gd name="T28" fmla="*/ 565 w 1043"/>
                <a:gd name="T29" fmla="*/ 1099 h 1297"/>
                <a:gd name="T30" fmla="*/ 565 w 1043"/>
                <a:gd name="T31" fmla="*/ 1120 h 1297"/>
                <a:gd name="T32" fmla="*/ 110 w 1043"/>
                <a:gd name="T33" fmla="*/ 1120 h 1297"/>
                <a:gd name="T34" fmla="*/ 0 w 1043"/>
                <a:gd name="T35" fmla="*/ 1008 h 1297"/>
                <a:gd name="T36" fmla="*/ 0 w 1043"/>
                <a:gd name="T37" fmla="*/ 112 h 1297"/>
                <a:gd name="T38" fmla="*/ 111 w 1043"/>
                <a:gd name="T39" fmla="*/ 0 h 1297"/>
                <a:gd name="T40" fmla="*/ 556 w 1043"/>
                <a:gd name="T41" fmla="*/ 0 h 1297"/>
                <a:gd name="T42" fmla="*/ 890 w 1043"/>
                <a:gd name="T43" fmla="*/ 336 h 1297"/>
                <a:gd name="T44" fmla="*/ 890 w 1043"/>
                <a:gd name="T45" fmla="*/ 818 h 1297"/>
                <a:gd name="T46" fmla="*/ 651 w 1043"/>
                <a:gd name="T47" fmla="*/ 902 h 1297"/>
                <a:gd name="T48" fmla="*/ 229 w 1043"/>
                <a:gd name="T49" fmla="*/ 902 h 1297"/>
                <a:gd name="T50" fmla="*/ 229 w 1043"/>
                <a:gd name="T51" fmla="*/ 789 h 1297"/>
                <a:gd name="T52" fmla="*/ 651 w 1043"/>
                <a:gd name="T53" fmla="*/ 789 h 1297"/>
                <a:gd name="T54" fmla="*/ 651 w 1043"/>
                <a:gd name="T55" fmla="*/ 902 h 1297"/>
                <a:gd name="T56" fmla="*/ 674 w 1043"/>
                <a:gd name="T57" fmla="*/ 673 h 1297"/>
                <a:gd name="T58" fmla="*/ 674 w 1043"/>
                <a:gd name="T59" fmla="*/ 561 h 1297"/>
                <a:gd name="T60" fmla="*/ 229 w 1043"/>
                <a:gd name="T61" fmla="*/ 561 h 1297"/>
                <a:gd name="T62" fmla="*/ 229 w 1043"/>
                <a:gd name="T63" fmla="*/ 673 h 1297"/>
                <a:gd name="T64" fmla="*/ 674 w 1043"/>
                <a:gd name="T65" fmla="*/ 673 h 1297"/>
                <a:gd name="T66" fmla="*/ 503 w 1043"/>
                <a:gd name="T67" fmla="*/ 400 h 1297"/>
                <a:gd name="T68" fmla="*/ 809 w 1043"/>
                <a:gd name="T69" fmla="*/ 400 h 1297"/>
                <a:gd name="T70" fmla="*/ 503 w 1043"/>
                <a:gd name="T71" fmla="*/ 91 h 1297"/>
                <a:gd name="T72" fmla="*/ 503 w 1043"/>
                <a:gd name="T73" fmla="*/ 40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3" h="1297">
                  <a:moveTo>
                    <a:pt x="859" y="929"/>
                  </a:moveTo>
                  <a:cubicBezTo>
                    <a:pt x="960" y="929"/>
                    <a:pt x="1042" y="1012"/>
                    <a:pt x="1042" y="1113"/>
                  </a:cubicBezTo>
                  <a:cubicBezTo>
                    <a:pt x="1042" y="1214"/>
                    <a:pt x="960" y="1296"/>
                    <a:pt x="859" y="1296"/>
                  </a:cubicBezTo>
                  <a:cubicBezTo>
                    <a:pt x="758" y="1296"/>
                    <a:pt x="676" y="1214"/>
                    <a:pt x="676" y="1113"/>
                  </a:cubicBezTo>
                  <a:cubicBezTo>
                    <a:pt x="676" y="1012"/>
                    <a:pt x="758" y="929"/>
                    <a:pt x="859" y="929"/>
                  </a:cubicBezTo>
                  <a:close/>
                  <a:moveTo>
                    <a:pt x="817" y="1211"/>
                  </a:moveTo>
                  <a:lnTo>
                    <a:pt x="986" y="1044"/>
                  </a:lnTo>
                  <a:lnTo>
                    <a:pt x="956" y="1014"/>
                  </a:lnTo>
                  <a:lnTo>
                    <a:pt x="817" y="1152"/>
                  </a:lnTo>
                  <a:lnTo>
                    <a:pt x="762" y="1098"/>
                  </a:lnTo>
                  <a:lnTo>
                    <a:pt x="732" y="1128"/>
                  </a:lnTo>
                  <a:lnTo>
                    <a:pt x="817" y="1211"/>
                  </a:lnTo>
                  <a:close/>
                  <a:moveTo>
                    <a:pt x="890" y="818"/>
                  </a:moveTo>
                  <a:cubicBezTo>
                    <a:pt x="876" y="816"/>
                    <a:pt x="860" y="815"/>
                    <a:pt x="845" y="815"/>
                  </a:cubicBezTo>
                  <a:cubicBezTo>
                    <a:pt x="691" y="815"/>
                    <a:pt x="565" y="942"/>
                    <a:pt x="565" y="1099"/>
                  </a:cubicBezTo>
                  <a:cubicBezTo>
                    <a:pt x="565" y="1106"/>
                    <a:pt x="565" y="1113"/>
                    <a:pt x="565" y="1120"/>
                  </a:cubicBezTo>
                  <a:lnTo>
                    <a:pt x="110" y="1120"/>
                  </a:lnTo>
                  <a:cubicBezTo>
                    <a:pt x="49" y="1120"/>
                    <a:pt x="0" y="1070"/>
                    <a:pt x="0" y="1008"/>
                  </a:cubicBezTo>
                  <a:lnTo>
                    <a:pt x="0" y="112"/>
                  </a:lnTo>
                  <a:cubicBezTo>
                    <a:pt x="0" y="50"/>
                    <a:pt x="50" y="0"/>
                    <a:pt x="111" y="0"/>
                  </a:cubicBezTo>
                  <a:lnTo>
                    <a:pt x="556" y="0"/>
                  </a:lnTo>
                  <a:lnTo>
                    <a:pt x="890" y="336"/>
                  </a:lnTo>
                  <a:lnTo>
                    <a:pt x="890" y="818"/>
                  </a:lnTo>
                  <a:close/>
                  <a:moveTo>
                    <a:pt x="651" y="902"/>
                  </a:moveTo>
                  <a:lnTo>
                    <a:pt x="229" y="902"/>
                  </a:lnTo>
                  <a:lnTo>
                    <a:pt x="229" y="789"/>
                  </a:lnTo>
                  <a:lnTo>
                    <a:pt x="651" y="789"/>
                  </a:lnTo>
                  <a:lnTo>
                    <a:pt x="651" y="902"/>
                  </a:lnTo>
                  <a:close/>
                  <a:moveTo>
                    <a:pt x="674" y="673"/>
                  </a:moveTo>
                  <a:lnTo>
                    <a:pt x="674" y="561"/>
                  </a:lnTo>
                  <a:lnTo>
                    <a:pt x="229" y="561"/>
                  </a:lnTo>
                  <a:lnTo>
                    <a:pt x="229" y="673"/>
                  </a:lnTo>
                  <a:lnTo>
                    <a:pt x="674" y="673"/>
                  </a:lnTo>
                  <a:close/>
                  <a:moveTo>
                    <a:pt x="503" y="400"/>
                  </a:moveTo>
                  <a:lnTo>
                    <a:pt x="809" y="400"/>
                  </a:lnTo>
                  <a:lnTo>
                    <a:pt x="503" y="91"/>
                  </a:lnTo>
                  <a:lnTo>
                    <a:pt x="503" y="40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grpSp>
        <p:nvGrpSpPr>
          <p:cNvPr id="129" name="Group 128">
            <a:extLst>
              <a:ext uri="{FF2B5EF4-FFF2-40B4-BE49-F238E27FC236}">
                <a16:creationId xmlns:a16="http://schemas.microsoft.com/office/drawing/2014/main" id="{25D1B3A5-9CD0-C945-B472-661A44C93CA6}"/>
              </a:ext>
              <a:ext uri="{C183D7F6-B498-43B3-948B-1728B52AA6E4}">
                <adec:decorative xmlns:adec="http://schemas.microsoft.com/office/drawing/2017/decorative" val="1"/>
              </a:ext>
            </a:extLst>
          </p:cNvPr>
          <p:cNvGrpSpPr/>
          <p:nvPr/>
        </p:nvGrpSpPr>
        <p:grpSpPr>
          <a:xfrm>
            <a:off x="8612893" y="4170895"/>
            <a:ext cx="1158239" cy="1185333"/>
            <a:chOff x="4513263" y="608013"/>
            <a:chExt cx="814387" cy="833437"/>
          </a:xfrm>
        </p:grpSpPr>
        <p:sp>
          <p:nvSpPr>
            <p:cNvPr id="130" name="Freeform 12">
              <a:extLst>
                <a:ext uri="{FF2B5EF4-FFF2-40B4-BE49-F238E27FC236}">
                  <a16:creationId xmlns:a16="http://schemas.microsoft.com/office/drawing/2014/main" id="{C3B17414-3AD0-C54A-AF82-F5291B8C3466}"/>
                </a:ext>
              </a:extLst>
            </p:cNvPr>
            <p:cNvSpPr>
              <a:spLocks noChangeArrowheads="1"/>
            </p:cNvSpPr>
            <p:nvPr/>
          </p:nvSpPr>
          <p:spPr bwMode="auto">
            <a:xfrm>
              <a:off x="4513263" y="608013"/>
              <a:ext cx="750887" cy="833437"/>
            </a:xfrm>
            <a:custGeom>
              <a:avLst/>
              <a:gdLst>
                <a:gd name="T0" fmla="*/ 1044 w 2088"/>
                <a:gd name="T1" fmla="*/ 0 h 2313"/>
                <a:gd name="T2" fmla="*/ 0 w 2088"/>
                <a:gd name="T3" fmla="*/ 1268 h 2313"/>
                <a:gd name="T4" fmla="*/ 1044 w 2088"/>
                <a:gd name="T5" fmla="*/ 2312 h 2313"/>
                <a:gd name="T6" fmla="*/ 2087 w 2088"/>
                <a:gd name="T7" fmla="*/ 1268 h 2313"/>
                <a:gd name="T8" fmla="*/ 1044 w 2088"/>
                <a:gd name="T9" fmla="*/ 0 h 2313"/>
              </a:gdLst>
              <a:ahLst/>
              <a:cxnLst>
                <a:cxn ang="0">
                  <a:pos x="T0" y="T1"/>
                </a:cxn>
                <a:cxn ang="0">
                  <a:pos x="T2" y="T3"/>
                </a:cxn>
                <a:cxn ang="0">
                  <a:pos x="T4" y="T5"/>
                </a:cxn>
                <a:cxn ang="0">
                  <a:pos x="T6" y="T7"/>
                </a:cxn>
                <a:cxn ang="0">
                  <a:pos x="T8" y="T9"/>
                </a:cxn>
              </a:cxnLst>
              <a:rect l="0" t="0" r="r" b="b"/>
              <a:pathLst>
                <a:path w="2088" h="2313">
                  <a:moveTo>
                    <a:pt x="1044" y="0"/>
                  </a:moveTo>
                  <a:cubicBezTo>
                    <a:pt x="348" y="462"/>
                    <a:pt x="0" y="884"/>
                    <a:pt x="0" y="1268"/>
                  </a:cubicBezTo>
                  <a:cubicBezTo>
                    <a:pt x="0" y="1844"/>
                    <a:pt x="467" y="2312"/>
                    <a:pt x="1044" y="2312"/>
                  </a:cubicBezTo>
                  <a:cubicBezTo>
                    <a:pt x="1620" y="2312"/>
                    <a:pt x="2087" y="1844"/>
                    <a:pt x="2087" y="1268"/>
                  </a:cubicBezTo>
                  <a:cubicBezTo>
                    <a:pt x="2087" y="884"/>
                    <a:pt x="1739" y="462"/>
                    <a:pt x="1044" y="0"/>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31" name="Freeform 13">
              <a:extLst>
                <a:ext uri="{FF2B5EF4-FFF2-40B4-BE49-F238E27FC236}">
                  <a16:creationId xmlns:a16="http://schemas.microsoft.com/office/drawing/2014/main" id="{46237981-6353-2345-B524-E96E2579F858}"/>
                </a:ext>
              </a:extLst>
            </p:cNvPr>
            <p:cNvSpPr>
              <a:spLocks noChangeArrowheads="1"/>
            </p:cNvSpPr>
            <p:nvPr/>
          </p:nvSpPr>
          <p:spPr bwMode="auto">
            <a:xfrm>
              <a:off x="4672013" y="812800"/>
              <a:ext cx="655637" cy="447675"/>
            </a:xfrm>
            <a:custGeom>
              <a:avLst/>
              <a:gdLst>
                <a:gd name="T0" fmla="*/ 779 w 1821"/>
                <a:gd name="T1" fmla="*/ 935 h 1245"/>
                <a:gd name="T2" fmla="*/ 780 w 1821"/>
                <a:gd name="T3" fmla="*/ 1244 h 1245"/>
                <a:gd name="T4" fmla="*/ 0 w 1821"/>
                <a:gd name="T5" fmla="*/ 1132 h 1245"/>
                <a:gd name="T6" fmla="*/ 112 w 1821"/>
                <a:gd name="T7" fmla="*/ 123 h 1245"/>
                <a:gd name="T8" fmla="*/ 891 w 1821"/>
                <a:gd name="T9" fmla="*/ 460 h 1245"/>
                <a:gd name="T10" fmla="*/ 676 w 1821"/>
                <a:gd name="T11" fmla="*/ 1025 h 1245"/>
                <a:gd name="T12" fmla="*/ 230 w 1821"/>
                <a:gd name="T13" fmla="*/ 913 h 1245"/>
                <a:gd name="T14" fmla="*/ 676 w 1821"/>
                <a:gd name="T15" fmla="*/ 1025 h 1245"/>
                <a:gd name="T16" fmla="*/ 676 w 1821"/>
                <a:gd name="T17" fmla="*/ 684 h 1245"/>
                <a:gd name="T18" fmla="*/ 230 w 1821"/>
                <a:gd name="T19" fmla="*/ 796 h 1245"/>
                <a:gd name="T20" fmla="*/ 505 w 1821"/>
                <a:gd name="T21" fmla="*/ 524 h 1245"/>
                <a:gd name="T22" fmla="*/ 505 w 1821"/>
                <a:gd name="T23" fmla="*/ 215 h 1245"/>
                <a:gd name="T24" fmla="*/ 997 w 1821"/>
                <a:gd name="T25" fmla="*/ 840 h 1245"/>
                <a:gd name="T26" fmla="*/ 936 w 1821"/>
                <a:gd name="T27" fmla="*/ 917 h 1245"/>
                <a:gd name="T28" fmla="*/ 960 w 1821"/>
                <a:gd name="T29" fmla="*/ 967 h 1245"/>
                <a:gd name="T30" fmla="*/ 884 w 1821"/>
                <a:gd name="T31" fmla="*/ 942 h 1245"/>
                <a:gd name="T32" fmla="*/ 1134 w 1821"/>
                <a:gd name="T33" fmla="*/ 690 h 1245"/>
                <a:gd name="T34" fmla="*/ 1384 w 1821"/>
                <a:gd name="T35" fmla="*/ 942 h 1245"/>
                <a:gd name="T36" fmla="*/ 1308 w 1821"/>
                <a:gd name="T37" fmla="*/ 967 h 1245"/>
                <a:gd name="T38" fmla="*/ 1333 w 1821"/>
                <a:gd name="T39" fmla="*/ 917 h 1245"/>
                <a:gd name="T40" fmla="*/ 1273 w 1821"/>
                <a:gd name="T41" fmla="*/ 840 h 1245"/>
                <a:gd name="T42" fmla="*/ 1257 w 1821"/>
                <a:gd name="T43" fmla="*/ 783 h 1245"/>
                <a:gd name="T44" fmla="*/ 1159 w 1821"/>
                <a:gd name="T45" fmla="*/ 768 h 1245"/>
                <a:gd name="T46" fmla="*/ 1109 w 1821"/>
                <a:gd name="T47" fmla="*/ 742 h 1245"/>
                <a:gd name="T48" fmla="*/ 1032 w 1821"/>
                <a:gd name="T49" fmla="*/ 805 h 1245"/>
                <a:gd name="T50" fmla="*/ 1194 w 1821"/>
                <a:gd name="T51" fmla="*/ 1003 h 1245"/>
                <a:gd name="T52" fmla="*/ 1105 w 1821"/>
                <a:gd name="T53" fmla="*/ 978 h 1245"/>
                <a:gd name="T54" fmla="*/ 1169 w 1821"/>
                <a:gd name="T55" fmla="*/ 914 h 1245"/>
                <a:gd name="T56" fmla="*/ 1194 w 1821"/>
                <a:gd name="T57" fmla="*/ 1003 h 1245"/>
                <a:gd name="T58" fmla="*/ 1123 w 1821"/>
                <a:gd name="T59" fmla="*/ 532 h 1245"/>
                <a:gd name="T60" fmla="*/ 1039 w 1821"/>
                <a:gd name="T61" fmla="*/ 84 h 1245"/>
                <a:gd name="T62" fmla="*/ 1736 w 1821"/>
                <a:gd name="T63" fmla="*/ 0 h 1245"/>
                <a:gd name="T64" fmla="*/ 1820 w 1821"/>
                <a:gd name="T65" fmla="*/ 447 h 1245"/>
                <a:gd name="T66" fmla="*/ 1398 w 1821"/>
                <a:gd name="T67" fmla="*/ 532 h 1245"/>
                <a:gd name="T68" fmla="*/ 1240 w 1821"/>
                <a:gd name="T69" fmla="*/ 532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1" h="1245">
                  <a:moveTo>
                    <a:pt x="891" y="702"/>
                  </a:moveTo>
                  <a:cubicBezTo>
                    <a:pt x="823" y="757"/>
                    <a:pt x="779" y="841"/>
                    <a:pt x="779" y="935"/>
                  </a:cubicBezTo>
                  <a:cubicBezTo>
                    <a:pt x="779" y="1027"/>
                    <a:pt x="821" y="1109"/>
                    <a:pt x="887" y="1164"/>
                  </a:cubicBezTo>
                  <a:cubicBezTo>
                    <a:pt x="873" y="1210"/>
                    <a:pt x="830" y="1244"/>
                    <a:pt x="780" y="1244"/>
                  </a:cubicBezTo>
                  <a:lnTo>
                    <a:pt x="111" y="1244"/>
                  </a:lnTo>
                  <a:cubicBezTo>
                    <a:pt x="50" y="1244"/>
                    <a:pt x="0" y="1194"/>
                    <a:pt x="0" y="1132"/>
                  </a:cubicBezTo>
                  <a:lnTo>
                    <a:pt x="1" y="236"/>
                  </a:lnTo>
                  <a:cubicBezTo>
                    <a:pt x="1" y="174"/>
                    <a:pt x="51" y="123"/>
                    <a:pt x="112" y="123"/>
                  </a:cubicBezTo>
                  <a:lnTo>
                    <a:pt x="558" y="123"/>
                  </a:lnTo>
                  <a:lnTo>
                    <a:pt x="891" y="460"/>
                  </a:lnTo>
                  <a:lnTo>
                    <a:pt x="891" y="702"/>
                  </a:lnTo>
                  <a:close/>
                  <a:moveTo>
                    <a:pt x="676" y="1025"/>
                  </a:moveTo>
                  <a:lnTo>
                    <a:pt x="676" y="913"/>
                  </a:lnTo>
                  <a:lnTo>
                    <a:pt x="230" y="913"/>
                  </a:lnTo>
                  <a:lnTo>
                    <a:pt x="230" y="1025"/>
                  </a:lnTo>
                  <a:lnTo>
                    <a:pt x="676" y="1025"/>
                  </a:lnTo>
                  <a:close/>
                  <a:moveTo>
                    <a:pt x="676" y="796"/>
                  </a:moveTo>
                  <a:lnTo>
                    <a:pt x="676" y="684"/>
                  </a:lnTo>
                  <a:lnTo>
                    <a:pt x="230" y="684"/>
                  </a:lnTo>
                  <a:lnTo>
                    <a:pt x="230" y="796"/>
                  </a:lnTo>
                  <a:lnTo>
                    <a:pt x="676" y="796"/>
                  </a:lnTo>
                  <a:close/>
                  <a:moveTo>
                    <a:pt x="505" y="524"/>
                  </a:moveTo>
                  <a:lnTo>
                    <a:pt x="810" y="524"/>
                  </a:lnTo>
                  <a:lnTo>
                    <a:pt x="505" y="215"/>
                  </a:lnTo>
                  <a:lnTo>
                    <a:pt x="505" y="524"/>
                  </a:lnTo>
                  <a:close/>
                  <a:moveTo>
                    <a:pt x="997" y="840"/>
                  </a:moveTo>
                  <a:lnTo>
                    <a:pt x="976" y="819"/>
                  </a:lnTo>
                  <a:cubicBezTo>
                    <a:pt x="955" y="846"/>
                    <a:pt x="941" y="880"/>
                    <a:pt x="936" y="917"/>
                  </a:cubicBezTo>
                  <a:lnTo>
                    <a:pt x="960" y="917"/>
                  </a:lnTo>
                  <a:lnTo>
                    <a:pt x="960" y="967"/>
                  </a:lnTo>
                  <a:lnTo>
                    <a:pt x="884" y="967"/>
                  </a:lnTo>
                  <a:lnTo>
                    <a:pt x="884" y="942"/>
                  </a:lnTo>
                  <a:cubicBezTo>
                    <a:pt x="884" y="820"/>
                    <a:pt x="970" y="719"/>
                    <a:pt x="1084" y="695"/>
                  </a:cubicBezTo>
                  <a:cubicBezTo>
                    <a:pt x="1084" y="695"/>
                    <a:pt x="1105" y="690"/>
                    <a:pt x="1134" y="690"/>
                  </a:cubicBezTo>
                  <a:cubicBezTo>
                    <a:pt x="1164" y="690"/>
                    <a:pt x="1184" y="695"/>
                    <a:pt x="1184" y="695"/>
                  </a:cubicBezTo>
                  <a:cubicBezTo>
                    <a:pt x="1298" y="719"/>
                    <a:pt x="1384" y="820"/>
                    <a:pt x="1384" y="942"/>
                  </a:cubicBezTo>
                  <a:lnTo>
                    <a:pt x="1384" y="967"/>
                  </a:lnTo>
                  <a:lnTo>
                    <a:pt x="1308" y="967"/>
                  </a:lnTo>
                  <a:lnTo>
                    <a:pt x="1308" y="917"/>
                  </a:lnTo>
                  <a:lnTo>
                    <a:pt x="1333" y="917"/>
                  </a:lnTo>
                  <a:cubicBezTo>
                    <a:pt x="1328" y="880"/>
                    <a:pt x="1314" y="846"/>
                    <a:pt x="1292" y="819"/>
                  </a:cubicBezTo>
                  <a:lnTo>
                    <a:pt x="1273" y="840"/>
                  </a:lnTo>
                  <a:lnTo>
                    <a:pt x="1238" y="805"/>
                  </a:lnTo>
                  <a:lnTo>
                    <a:pt x="1257" y="783"/>
                  </a:lnTo>
                  <a:cubicBezTo>
                    <a:pt x="1229" y="761"/>
                    <a:pt x="1196" y="747"/>
                    <a:pt x="1159" y="742"/>
                  </a:cubicBezTo>
                  <a:lnTo>
                    <a:pt x="1159" y="768"/>
                  </a:lnTo>
                  <a:lnTo>
                    <a:pt x="1109" y="768"/>
                  </a:lnTo>
                  <a:lnTo>
                    <a:pt x="1109" y="742"/>
                  </a:lnTo>
                  <a:cubicBezTo>
                    <a:pt x="1073" y="747"/>
                    <a:pt x="1039" y="761"/>
                    <a:pt x="1012" y="783"/>
                  </a:cubicBezTo>
                  <a:lnTo>
                    <a:pt x="1032" y="805"/>
                  </a:lnTo>
                  <a:lnTo>
                    <a:pt x="997" y="840"/>
                  </a:lnTo>
                  <a:close/>
                  <a:moveTo>
                    <a:pt x="1194" y="1003"/>
                  </a:moveTo>
                  <a:cubicBezTo>
                    <a:pt x="1174" y="1023"/>
                    <a:pt x="1141" y="1021"/>
                    <a:pt x="1119" y="999"/>
                  </a:cubicBezTo>
                  <a:cubicBezTo>
                    <a:pt x="1112" y="993"/>
                    <a:pt x="1108" y="986"/>
                    <a:pt x="1105" y="978"/>
                  </a:cubicBezTo>
                  <a:lnTo>
                    <a:pt x="1035" y="844"/>
                  </a:lnTo>
                  <a:lnTo>
                    <a:pt x="1169" y="914"/>
                  </a:lnTo>
                  <a:cubicBezTo>
                    <a:pt x="1176" y="917"/>
                    <a:pt x="1184" y="922"/>
                    <a:pt x="1190" y="928"/>
                  </a:cubicBezTo>
                  <a:cubicBezTo>
                    <a:pt x="1212" y="950"/>
                    <a:pt x="1214" y="984"/>
                    <a:pt x="1194" y="1003"/>
                  </a:cubicBezTo>
                  <a:close/>
                  <a:moveTo>
                    <a:pt x="1240" y="532"/>
                  </a:moveTo>
                  <a:lnTo>
                    <a:pt x="1123" y="532"/>
                  </a:lnTo>
                  <a:cubicBezTo>
                    <a:pt x="1077" y="532"/>
                    <a:pt x="1039" y="494"/>
                    <a:pt x="1039" y="447"/>
                  </a:cubicBezTo>
                  <a:lnTo>
                    <a:pt x="1039" y="84"/>
                  </a:lnTo>
                  <a:cubicBezTo>
                    <a:pt x="1039" y="38"/>
                    <a:pt x="1077" y="0"/>
                    <a:pt x="1123" y="0"/>
                  </a:cubicBezTo>
                  <a:lnTo>
                    <a:pt x="1736" y="0"/>
                  </a:lnTo>
                  <a:cubicBezTo>
                    <a:pt x="1783" y="0"/>
                    <a:pt x="1820" y="38"/>
                    <a:pt x="1820" y="84"/>
                  </a:cubicBezTo>
                  <a:lnTo>
                    <a:pt x="1820" y="447"/>
                  </a:lnTo>
                  <a:cubicBezTo>
                    <a:pt x="1820" y="494"/>
                    <a:pt x="1783" y="532"/>
                    <a:pt x="1736" y="532"/>
                  </a:cubicBezTo>
                  <a:lnTo>
                    <a:pt x="1398" y="532"/>
                  </a:lnTo>
                  <a:lnTo>
                    <a:pt x="1242" y="635"/>
                  </a:lnTo>
                  <a:lnTo>
                    <a:pt x="1240" y="532"/>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32" name="Freeform 14">
              <a:extLst>
                <a:ext uri="{FF2B5EF4-FFF2-40B4-BE49-F238E27FC236}">
                  <a16:creationId xmlns:a16="http://schemas.microsoft.com/office/drawing/2014/main" id="{0940D8D4-817F-864B-9B78-82952EBCA707}"/>
                </a:ext>
              </a:extLst>
            </p:cNvPr>
            <p:cNvSpPr>
              <a:spLocks noChangeArrowheads="1"/>
            </p:cNvSpPr>
            <p:nvPr/>
          </p:nvSpPr>
          <p:spPr bwMode="auto">
            <a:xfrm>
              <a:off x="5099050" y="862013"/>
              <a:ext cx="177800" cy="90487"/>
            </a:xfrm>
            <a:custGeom>
              <a:avLst/>
              <a:gdLst>
                <a:gd name="T0" fmla="*/ 65 w 496"/>
                <a:gd name="T1" fmla="*/ 47 h 252"/>
                <a:gd name="T2" fmla="*/ 57 w 496"/>
                <a:gd name="T3" fmla="*/ 101 h 252"/>
                <a:gd name="T4" fmla="*/ 103 w 496"/>
                <a:gd name="T5" fmla="*/ 83 h 252"/>
                <a:gd name="T6" fmla="*/ 157 w 496"/>
                <a:gd name="T7" fmla="*/ 107 h 252"/>
                <a:gd name="T8" fmla="*/ 176 w 496"/>
                <a:gd name="T9" fmla="*/ 164 h 252"/>
                <a:gd name="T10" fmla="*/ 150 w 496"/>
                <a:gd name="T11" fmla="*/ 225 h 252"/>
                <a:gd name="T12" fmla="*/ 88 w 496"/>
                <a:gd name="T13" fmla="*/ 249 h 252"/>
                <a:gd name="T14" fmla="*/ 27 w 496"/>
                <a:gd name="T15" fmla="*/ 230 h 252"/>
                <a:gd name="T16" fmla="*/ 0 w 496"/>
                <a:gd name="T17" fmla="*/ 174 h 252"/>
                <a:gd name="T18" fmla="*/ 60 w 496"/>
                <a:gd name="T19" fmla="*/ 200 h 252"/>
                <a:gd name="T20" fmla="*/ 104 w 496"/>
                <a:gd name="T21" fmla="*/ 205 h 252"/>
                <a:gd name="T22" fmla="*/ 125 w 496"/>
                <a:gd name="T23" fmla="*/ 181 h 252"/>
                <a:gd name="T24" fmla="*/ 125 w 496"/>
                <a:gd name="T25" fmla="*/ 146 h 252"/>
                <a:gd name="T26" fmla="*/ 104 w 496"/>
                <a:gd name="T27" fmla="*/ 123 h 252"/>
                <a:gd name="T28" fmla="*/ 66 w 496"/>
                <a:gd name="T29" fmla="*/ 124 h 252"/>
                <a:gd name="T30" fmla="*/ 8 w 496"/>
                <a:gd name="T31" fmla="*/ 138 h 252"/>
                <a:gd name="T32" fmla="*/ 163 w 496"/>
                <a:gd name="T33" fmla="*/ 7 h 252"/>
                <a:gd name="T34" fmla="*/ 417 w 496"/>
                <a:gd name="T35" fmla="*/ 183 h 252"/>
                <a:gd name="T36" fmla="*/ 420 w 496"/>
                <a:gd name="T37" fmla="*/ 208 h 252"/>
                <a:gd name="T38" fmla="*/ 438 w 496"/>
                <a:gd name="T39" fmla="*/ 223 h 252"/>
                <a:gd name="T40" fmla="*/ 458 w 496"/>
                <a:gd name="T41" fmla="*/ 208 h 252"/>
                <a:gd name="T42" fmla="*/ 461 w 496"/>
                <a:gd name="T43" fmla="*/ 183 h 252"/>
                <a:gd name="T44" fmla="*/ 458 w 496"/>
                <a:gd name="T45" fmla="*/ 158 h 252"/>
                <a:gd name="T46" fmla="*/ 440 w 496"/>
                <a:gd name="T47" fmla="*/ 142 h 252"/>
                <a:gd name="T48" fmla="*/ 420 w 496"/>
                <a:gd name="T49" fmla="*/ 156 h 252"/>
                <a:gd name="T50" fmla="*/ 417 w 496"/>
                <a:gd name="T51" fmla="*/ 183 h 252"/>
                <a:gd name="T52" fmla="*/ 386 w 496"/>
                <a:gd name="T53" fmla="*/ 156 h 252"/>
                <a:gd name="T54" fmla="*/ 414 w 496"/>
                <a:gd name="T55" fmla="*/ 122 h 252"/>
                <a:gd name="T56" fmla="*/ 466 w 496"/>
                <a:gd name="T57" fmla="*/ 122 h 252"/>
                <a:gd name="T58" fmla="*/ 493 w 496"/>
                <a:gd name="T59" fmla="*/ 157 h 252"/>
                <a:gd name="T60" fmla="*/ 492 w 496"/>
                <a:gd name="T61" fmla="*/ 209 h 252"/>
                <a:gd name="T62" fmla="*/ 464 w 496"/>
                <a:gd name="T63" fmla="*/ 244 h 252"/>
                <a:gd name="T64" fmla="*/ 412 w 496"/>
                <a:gd name="T65" fmla="*/ 243 h 252"/>
                <a:gd name="T66" fmla="*/ 385 w 496"/>
                <a:gd name="T67" fmla="*/ 208 h 252"/>
                <a:gd name="T68" fmla="*/ 408 w 496"/>
                <a:gd name="T69" fmla="*/ 0 h 252"/>
                <a:gd name="T70" fmla="*/ 298 w 496"/>
                <a:gd name="T71" fmla="*/ 251 h 252"/>
                <a:gd name="T72" fmla="*/ 408 w 496"/>
                <a:gd name="T73" fmla="*/ 0 h 252"/>
                <a:gd name="T74" fmla="*/ 243 w 496"/>
                <a:gd name="T75" fmla="*/ 82 h 252"/>
                <a:gd name="T76" fmla="*/ 251 w 496"/>
                <a:gd name="T77" fmla="*/ 105 h 252"/>
                <a:gd name="T78" fmla="*/ 276 w 496"/>
                <a:gd name="T79" fmla="*/ 105 h 252"/>
                <a:gd name="T80" fmla="*/ 286 w 496"/>
                <a:gd name="T81" fmla="*/ 82 h 252"/>
                <a:gd name="T82" fmla="*/ 286 w 496"/>
                <a:gd name="T83" fmla="*/ 58 h 252"/>
                <a:gd name="T84" fmla="*/ 277 w 496"/>
                <a:gd name="T85" fmla="*/ 33 h 252"/>
                <a:gd name="T86" fmla="*/ 252 w 496"/>
                <a:gd name="T87" fmla="*/ 32 h 252"/>
                <a:gd name="T88" fmla="*/ 243 w 496"/>
                <a:gd name="T89" fmla="*/ 57 h 252"/>
                <a:gd name="T90" fmla="*/ 208 w 496"/>
                <a:gd name="T91" fmla="*/ 69 h 252"/>
                <a:gd name="T92" fmla="*/ 222 w 496"/>
                <a:gd name="T93" fmla="*/ 22 h 252"/>
                <a:gd name="T94" fmla="*/ 265 w 496"/>
                <a:gd name="T95" fmla="*/ 2 h 252"/>
                <a:gd name="T96" fmla="*/ 309 w 496"/>
                <a:gd name="T97" fmla="*/ 23 h 252"/>
                <a:gd name="T98" fmla="*/ 321 w 496"/>
                <a:gd name="T99" fmla="*/ 71 h 252"/>
                <a:gd name="T100" fmla="*/ 307 w 496"/>
                <a:gd name="T101" fmla="*/ 117 h 252"/>
                <a:gd name="T102" fmla="*/ 263 w 496"/>
                <a:gd name="T103" fmla="*/ 134 h 252"/>
                <a:gd name="T104" fmla="*/ 220 w 496"/>
                <a:gd name="T105" fmla="*/ 116 h 252"/>
                <a:gd name="T106" fmla="*/ 208 w 496"/>
                <a:gd name="T107" fmla="*/ 6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6" h="252">
                  <a:moveTo>
                    <a:pt x="163" y="47"/>
                  </a:moveTo>
                  <a:lnTo>
                    <a:pt x="65" y="47"/>
                  </a:lnTo>
                  <a:lnTo>
                    <a:pt x="56" y="101"/>
                  </a:lnTo>
                  <a:lnTo>
                    <a:pt x="57" y="101"/>
                  </a:lnTo>
                  <a:cubicBezTo>
                    <a:pt x="63" y="95"/>
                    <a:pt x="70" y="90"/>
                    <a:pt x="78" y="87"/>
                  </a:cubicBezTo>
                  <a:cubicBezTo>
                    <a:pt x="85" y="84"/>
                    <a:pt x="94" y="83"/>
                    <a:pt x="103" y="83"/>
                  </a:cubicBezTo>
                  <a:cubicBezTo>
                    <a:pt x="115" y="83"/>
                    <a:pt x="125" y="85"/>
                    <a:pt x="134" y="89"/>
                  </a:cubicBezTo>
                  <a:cubicBezTo>
                    <a:pt x="143" y="94"/>
                    <a:pt x="151" y="99"/>
                    <a:pt x="157" y="107"/>
                  </a:cubicBezTo>
                  <a:cubicBezTo>
                    <a:pt x="163" y="114"/>
                    <a:pt x="168" y="122"/>
                    <a:pt x="171" y="132"/>
                  </a:cubicBezTo>
                  <a:cubicBezTo>
                    <a:pt x="175" y="142"/>
                    <a:pt x="176" y="152"/>
                    <a:pt x="176" y="164"/>
                  </a:cubicBezTo>
                  <a:cubicBezTo>
                    <a:pt x="176" y="176"/>
                    <a:pt x="174" y="187"/>
                    <a:pt x="169" y="198"/>
                  </a:cubicBezTo>
                  <a:cubicBezTo>
                    <a:pt x="164" y="208"/>
                    <a:pt x="158" y="217"/>
                    <a:pt x="150" y="225"/>
                  </a:cubicBezTo>
                  <a:cubicBezTo>
                    <a:pt x="142" y="232"/>
                    <a:pt x="133" y="238"/>
                    <a:pt x="122" y="243"/>
                  </a:cubicBezTo>
                  <a:cubicBezTo>
                    <a:pt x="111" y="247"/>
                    <a:pt x="100" y="249"/>
                    <a:pt x="88" y="249"/>
                  </a:cubicBezTo>
                  <a:cubicBezTo>
                    <a:pt x="77" y="249"/>
                    <a:pt x="66" y="247"/>
                    <a:pt x="55" y="244"/>
                  </a:cubicBezTo>
                  <a:cubicBezTo>
                    <a:pt x="45" y="241"/>
                    <a:pt x="35" y="236"/>
                    <a:pt x="27" y="230"/>
                  </a:cubicBezTo>
                  <a:cubicBezTo>
                    <a:pt x="19" y="224"/>
                    <a:pt x="13" y="216"/>
                    <a:pt x="8" y="206"/>
                  </a:cubicBezTo>
                  <a:cubicBezTo>
                    <a:pt x="3" y="197"/>
                    <a:pt x="0" y="186"/>
                    <a:pt x="0" y="174"/>
                  </a:cubicBezTo>
                  <a:lnTo>
                    <a:pt x="48" y="174"/>
                  </a:lnTo>
                  <a:cubicBezTo>
                    <a:pt x="49" y="185"/>
                    <a:pt x="53" y="193"/>
                    <a:pt x="60" y="200"/>
                  </a:cubicBezTo>
                  <a:cubicBezTo>
                    <a:pt x="67" y="206"/>
                    <a:pt x="76" y="209"/>
                    <a:pt x="87" y="209"/>
                  </a:cubicBezTo>
                  <a:cubicBezTo>
                    <a:pt x="93" y="209"/>
                    <a:pt x="99" y="208"/>
                    <a:pt x="104" y="205"/>
                  </a:cubicBezTo>
                  <a:cubicBezTo>
                    <a:pt x="109" y="203"/>
                    <a:pt x="114" y="199"/>
                    <a:pt x="117" y="195"/>
                  </a:cubicBezTo>
                  <a:cubicBezTo>
                    <a:pt x="121" y="191"/>
                    <a:pt x="123" y="186"/>
                    <a:pt x="125" y="181"/>
                  </a:cubicBezTo>
                  <a:cubicBezTo>
                    <a:pt x="127" y="175"/>
                    <a:pt x="128" y="169"/>
                    <a:pt x="128" y="164"/>
                  </a:cubicBezTo>
                  <a:cubicBezTo>
                    <a:pt x="128" y="157"/>
                    <a:pt x="127" y="152"/>
                    <a:pt x="125" y="146"/>
                  </a:cubicBezTo>
                  <a:cubicBezTo>
                    <a:pt x="124" y="141"/>
                    <a:pt x="121" y="136"/>
                    <a:pt x="117" y="132"/>
                  </a:cubicBezTo>
                  <a:cubicBezTo>
                    <a:pt x="114" y="128"/>
                    <a:pt x="109" y="125"/>
                    <a:pt x="104" y="123"/>
                  </a:cubicBezTo>
                  <a:cubicBezTo>
                    <a:pt x="99" y="120"/>
                    <a:pt x="94" y="119"/>
                    <a:pt x="87" y="119"/>
                  </a:cubicBezTo>
                  <a:cubicBezTo>
                    <a:pt x="79" y="119"/>
                    <a:pt x="72" y="121"/>
                    <a:pt x="66" y="124"/>
                  </a:cubicBezTo>
                  <a:cubicBezTo>
                    <a:pt x="61" y="127"/>
                    <a:pt x="56" y="132"/>
                    <a:pt x="51" y="138"/>
                  </a:cubicBezTo>
                  <a:lnTo>
                    <a:pt x="8" y="138"/>
                  </a:lnTo>
                  <a:lnTo>
                    <a:pt x="31" y="7"/>
                  </a:lnTo>
                  <a:lnTo>
                    <a:pt x="163" y="7"/>
                  </a:lnTo>
                  <a:lnTo>
                    <a:pt x="163" y="47"/>
                  </a:lnTo>
                  <a:close/>
                  <a:moveTo>
                    <a:pt x="417" y="183"/>
                  </a:moveTo>
                  <a:cubicBezTo>
                    <a:pt x="417" y="186"/>
                    <a:pt x="417" y="190"/>
                    <a:pt x="417" y="195"/>
                  </a:cubicBezTo>
                  <a:cubicBezTo>
                    <a:pt x="417" y="200"/>
                    <a:pt x="418" y="204"/>
                    <a:pt x="420" y="208"/>
                  </a:cubicBezTo>
                  <a:cubicBezTo>
                    <a:pt x="421" y="213"/>
                    <a:pt x="423" y="216"/>
                    <a:pt x="426" y="219"/>
                  </a:cubicBezTo>
                  <a:cubicBezTo>
                    <a:pt x="429" y="222"/>
                    <a:pt x="433" y="223"/>
                    <a:pt x="438" y="223"/>
                  </a:cubicBezTo>
                  <a:cubicBezTo>
                    <a:pt x="444" y="223"/>
                    <a:pt x="448" y="222"/>
                    <a:pt x="451" y="219"/>
                  </a:cubicBezTo>
                  <a:cubicBezTo>
                    <a:pt x="454" y="216"/>
                    <a:pt x="456" y="213"/>
                    <a:pt x="458" y="208"/>
                  </a:cubicBezTo>
                  <a:cubicBezTo>
                    <a:pt x="459" y="204"/>
                    <a:pt x="460" y="200"/>
                    <a:pt x="460" y="195"/>
                  </a:cubicBezTo>
                  <a:cubicBezTo>
                    <a:pt x="461" y="191"/>
                    <a:pt x="461" y="186"/>
                    <a:pt x="461" y="183"/>
                  </a:cubicBezTo>
                  <a:cubicBezTo>
                    <a:pt x="461" y="179"/>
                    <a:pt x="461" y="175"/>
                    <a:pt x="460" y="171"/>
                  </a:cubicBezTo>
                  <a:cubicBezTo>
                    <a:pt x="460" y="166"/>
                    <a:pt x="459" y="162"/>
                    <a:pt x="458" y="158"/>
                  </a:cubicBezTo>
                  <a:cubicBezTo>
                    <a:pt x="456" y="153"/>
                    <a:pt x="454" y="150"/>
                    <a:pt x="452" y="147"/>
                  </a:cubicBezTo>
                  <a:cubicBezTo>
                    <a:pt x="449" y="144"/>
                    <a:pt x="445" y="142"/>
                    <a:pt x="440" y="142"/>
                  </a:cubicBezTo>
                  <a:cubicBezTo>
                    <a:pt x="434" y="142"/>
                    <a:pt x="430" y="144"/>
                    <a:pt x="427" y="146"/>
                  </a:cubicBezTo>
                  <a:cubicBezTo>
                    <a:pt x="424" y="149"/>
                    <a:pt x="422" y="152"/>
                    <a:pt x="420" y="156"/>
                  </a:cubicBezTo>
                  <a:cubicBezTo>
                    <a:pt x="419" y="161"/>
                    <a:pt x="418" y="165"/>
                    <a:pt x="417" y="170"/>
                  </a:cubicBezTo>
                  <a:cubicBezTo>
                    <a:pt x="417" y="174"/>
                    <a:pt x="417" y="179"/>
                    <a:pt x="417" y="183"/>
                  </a:cubicBezTo>
                  <a:close/>
                  <a:moveTo>
                    <a:pt x="382" y="182"/>
                  </a:moveTo>
                  <a:cubicBezTo>
                    <a:pt x="382" y="173"/>
                    <a:pt x="383" y="164"/>
                    <a:pt x="386" y="156"/>
                  </a:cubicBezTo>
                  <a:cubicBezTo>
                    <a:pt x="388" y="149"/>
                    <a:pt x="391" y="142"/>
                    <a:pt x="396" y="136"/>
                  </a:cubicBezTo>
                  <a:cubicBezTo>
                    <a:pt x="401" y="130"/>
                    <a:pt x="407" y="125"/>
                    <a:pt x="414" y="122"/>
                  </a:cubicBezTo>
                  <a:cubicBezTo>
                    <a:pt x="421" y="119"/>
                    <a:pt x="430" y="117"/>
                    <a:pt x="440" y="117"/>
                  </a:cubicBezTo>
                  <a:cubicBezTo>
                    <a:pt x="450" y="117"/>
                    <a:pt x="459" y="119"/>
                    <a:pt x="466" y="122"/>
                  </a:cubicBezTo>
                  <a:cubicBezTo>
                    <a:pt x="473" y="126"/>
                    <a:pt x="479" y="130"/>
                    <a:pt x="483" y="136"/>
                  </a:cubicBezTo>
                  <a:cubicBezTo>
                    <a:pt x="488" y="142"/>
                    <a:pt x="491" y="149"/>
                    <a:pt x="493" y="157"/>
                  </a:cubicBezTo>
                  <a:cubicBezTo>
                    <a:pt x="494" y="166"/>
                    <a:pt x="495" y="174"/>
                    <a:pt x="495" y="184"/>
                  </a:cubicBezTo>
                  <a:cubicBezTo>
                    <a:pt x="495" y="193"/>
                    <a:pt x="494" y="201"/>
                    <a:pt x="492" y="209"/>
                  </a:cubicBezTo>
                  <a:cubicBezTo>
                    <a:pt x="490" y="217"/>
                    <a:pt x="486" y="224"/>
                    <a:pt x="482" y="230"/>
                  </a:cubicBezTo>
                  <a:cubicBezTo>
                    <a:pt x="477" y="236"/>
                    <a:pt x="471" y="240"/>
                    <a:pt x="464" y="244"/>
                  </a:cubicBezTo>
                  <a:cubicBezTo>
                    <a:pt x="457" y="247"/>
                    <a:pt x="448" y="249"/>
                    <a:pt x="438" y="249"/>
                  </a:cubicBezTo>
                  <a:cubicBezTo>
                    <a:pt x="428" y="249"/>
                    <a:pt x="419" y="247"/>
                    <a:pt x="412" y="243"/>
                  </a:cubicBezTo>
                  <a:cubicBezTo>
                    <a:pt x="405" y="240"/>
                    <a:pt x="399" y="235"/>
                    <a:pt x="395" y="229"/>
                  </a:cubicBezTo>
                  <a:cubicBezTo>
                    <a:pt x="390" y="223"/>
                    <a:pt x="387" y="216"/>
                    <a:pt x="385" y="208"/>
                  </a:cubicBezTo>
                  <a:cubicBezTo>
                    <a:pt x="383" y="200"/>
                    <a:pt x="382" y="191"/>
                    <a:pt x="382" y="182"/>
                  </a:cubicBezTo>
                  <a:close/>
                  <a:moveTo>
                    <a:pt x="408" y="0"/>
                  </a:moveTo>
                  <a:lnTo>
                    <a:pt x="437" y="0"/>
                  </a:lnTo>
                  <a:lnTo>
                    <a:pt x="298" y="251"/>
                  </a:lnTo>
                  <a:lnTo>
                    <a:pt x="268" y="251"/>
                  </a:lnTo>
                  <a:lnTo>
                    <a:pt x="408" y="0"/>
                  </a:lnTo>
                  <a:close/>
                  <a:moveTo>
                    <a:pt x="242" y="70"/>
                  </a:moveTo>
                  <a:cubicBezTo>
                    <a:pt x="242" y="74"/>
                    <a:pt x="242" y="78"/>
                    <a:pt x="243" y="82"/>
                  </a:cubicBezTo>
                  <a:cubicBezTo>
                    <a:pt x="243" y="87"/>
                    <a:pt x="244" y="91"/>
                    <a:pt x="245" y="95"/>
                  </a:cubicBezTo>
                  <a:cubicBezTo>
                    <a:pt x="246" y="99"/>
                    <a:pt x="248" y="102"/>
                    <a:pt x="251" y="105"/>
                  </a:cubicBezTo>
                  <a:cubicBezTo>
                    <a:pt x="254" y="108"/>
                    <a:pt x="258" y="109"/>
                    <a:pt x="264" y="109"/>
                  </a:cubicBezTo>
                  <a:cubicBezTo>
                    <a:pt x="269" y="109"/>
                    <a:pt x="273" y="108"/>
                    <a:pt x="276" y="105"/>
                  </a:cubicBezTo>
                  <a:cubicBezTo>
                    <a:pt x="279" y="102"/>
                    <a:pt x="281" y="99"/>
                    <a:pt x="283" y="95"/>
                  </a:cubicBezTo>
                  <a:cubicBezTo>
                    <a:pt x="284" y="91"/>
                    <a:pt x="285" y="87"/>
                    <a:pt x="286" y="82"/>
                  </a:cubicBezTo>
                  <a:cubicBezTo>
                    <a:pt x="286" y="78"/>
                    <a:pt x="286" y="74"/>
                    <a:pt x="286" y="70"/>
                  </a:cubicBezTo>
                  <a:cubicBezTo>
                    <a:pt x="286" y="67"/>
                    <a:pt x="286" y="63"/>
                    <a:pt x="286" y="58"/>
                  </a:cubicBezTo>
                  <a:cubicBezTo>
                    <a:pt x="285" y="53"/>
                    <a:pt x="284" y="49"/>
                    <a:pt x="283" y="44"/>
                  </a:cubicBezTo>
                  <a:cubicBezTo>
                    <a:pt x="282" y="40"/>
                    <a:pt x="280" y="36"/>
                    <a:pt x="277" y="33"/>
                  </a:cubicBezTo>
                  <a:cubicBezTo>
                    <a:pt x="274" y="29"/>
                    <a:pt x="270" y="28"/>
                    <a:pt x="265" y="28"/>
                  </a:cubicBezTo>
                  <a:cubicBezTo>
                    <a:pt x="260" y="28"/>
                    <a:pt x="256" y="29"/>
                    <a:pt x="252" y="32"/>
                  </a:cubicBezTo>
                  <a:cubicBezTo>
                    <a:pt x="249" y="35"/>
                    <a:pt x="247" y="39"/>
                    <a:pt x="246" y="43"/>
                  </a:cubicBezTo>
                  <a:cubicBezTo>
                    <a:pt x="244" y="47"/>
                    <a:pt x="243" y="52"/>
                    <a:pt x="243" y="57"/>
                  </a:cubicBezTo>
                  <a:cubicBezTo>
                    <a:pt x="242" y="62"/>
                    <a:pt x="242" y="66"/>
                    <a:pt x="242" y="70"/>
                  </a:cubicBezTo>
                  <a:close/>
                  <a:moveTo>
                    <a:pt x="208" y="69"/>
                  </a:moveTo>
                  <a:cubicBezTo>
                    <a:pt x="208" y="60"/>
                    <a:pt x="209" y="52"/>
                    <a:pt x="211" y="43"/>
                  </a:cubicBezTo>
                  <a:cubicBezTo>
                    <a:pt x="213" y="35"/>
                    <a:pt x="217" y="28"/>
                    <a:pt x="222" y="22"/>
                  </a:cubicBezTo>
                  <a:cubicBezTo>
                    <a:pt x="226" y="16"/>
                    <a:pt x="232" y="11"/>
                    <a:pt x="239" y="8"/>
                  </a:cubicBezTo>
                  <a:cubicBezTo>
                    <a:pt x="247" y="4"/>
                    <a:pt x="255" y="2"/>
                    <a:pt x="265" y="2"/>
                  </a:cubicBezTo>
                  <a:cubicBezTo>
                    <a:pt x="276" y="2"/>
                    <a:pt x="285" y="4"/>
                    <a:pt x="292" y="8"/>
                  </a:cubicBezTo>
                  <a:cubicBezTo>
                    <a:pt x="299" y="11"/>
                    <a:pt x="305" y="16"/>
                    <a:pt x="309" y="23"/>
                  </a:cubicBezTo>
                  <a:cubicBezTo>
                    <a:pt x="314" y="29"/>
                    <a:pt x="316" y="36"/>
                    <a:pt x="318" y="44"/>
                  </a:cubicBezTo>
                  <a:cubicBezTo>
                    <a:pt x="320" y="53"/>
                    <a:pt x="321" y="62"/>
                    <a:pt x="321" y="71"/>
                  </a:cubicBezTo>
                  <a:cubicBezTo>
                    <a:pt x="321" y="80"/>
                    <a:pt x="320" y="89"/>
                    <a:pt x="317" y="96"/>
                  </a:cubicBezTo>
                  <a:cubicBezTo>
                    <a:pt x="315" y="104"/>
                    <a:pt x="312" y="111"/>
                    <a:pt x="307" y="117"/>
                  </a:cubicBezTo>
                  <a:cubicBezTo>
                    <a:pt x="302" y="122"/>
                    <a:pt x="296" y="127"/>
                    <a:pt x="289" y="130"/>
                  </a:cubicBezTo>
                  <a:cubicBezTo>
                    <a:pt x="282" y="133"/>
                    <a:pt x="273" y="134"/>
                    <a:pt x="263" y="134"/>
                  </a:cubicBezTo>
                  <a:cubicBezTo>
                    <a:pt x="253" y="134"/>
                    <a:pt x="244" y="133"/>
                    <a:pt x="237" y="130"/>
                  </a:cubicBezTo>
                  <a:cubicBezTo>
                    <a:pt x="230" y="126"/>
                    <a:pt x="224" y="122"/>
                    <a:pt x="220" y="116"/>
                  </a:cubicBezTo>
                  <a:cubicBezTo>
                    <a:pt x="216" y="110"/>
                    <a:pt x="212" y="103"/>
                    <a:pt x="211" y="95"/>
                  </a:cubicBezTo>
                  <a:cubicBezTo>
                    <a:pt x="209" y="87"/>
                    <a:pt x="208" y="79"/>
                    <a:pt x="208" y="6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grpSp>
        <p:nvGrpSpPr>
          <p:cNvPr id="133" name="Group 132">
            <a:extLst>
              <a:ext uri="{FF2B5EF4-FFF2-40B4-BE49-F238E27FC236}">
                <a16:creationId xmlns:a16="http://schemas.microsoft.com/office/drawing/2014/main" id="{C9D14EC5-7FE5-BA4B-B342-3C1534AC3094}"/>
              </a:ext>
              <a:ext uri="{C183D7F6-B498-43B3-948B-1728B52AA6E4}">
                <adec:decorative xmlns:adec="http://schemas.microsoft.com/office/drawing/2017/decorative" val="1"/>
              </a:ext>
            </a:extLst>
          </p:cNvPr>
          <p:cNvGrpSpPr/>
          <p:nvPr/>
        </p:nvGrpSpPr>
        <p:grpSpPr>
          <a:xfrm>
            <a:off x="3315366" y="4225729"/>
            <a:ext cx="1070187" cy="1185334"/>
            <a:chOff x="5543550" y="647700"/>
            <a:chExt cx="752475" cy="833438"/>
          </a:xfrm>
        </p:grpSpPr>
        <p:sp>
          <p:nvSpPr>
            <p:cNvPr id="134" name="Freeform 15">
              <a:extLst>
                <a:ext uri="{FF2B5EF4-FFF2-40B4-BE49-F238E27FC236}">
                  <a16:creationId xmlns:a16="http://schemas.microsoft.com/office/drawing/2014/main" id="{E1D465F3-0343-4041-91AA-010A181EDEF6}"/>
                </a:ext>
              </a:extLst>
            </p:cNvPr>
            <p:cNvSpPr>
              <a:spLocks noChangeArrowheads="1"/>
            </p:cNvSpPr>
            <p:nvPr/>
          </p:nvSpPr>
          <p:spPr bwMode="auto">
            <a:xfrm>
              <a:off x="5543550" y="647700"/>
              <a:ext cx="752475" cy="833438"/>
            </a:xfrm>
            <a:custGeom>
              <a:avLst/>
              <a:gdLst>
                <a:gd name="T0" fmla="*/ 1044 w 2089"/>
                <a:gd name="T1" fmla="*/ 2312 h 2313"/>
                <a:gd name="T2" fmla="*/ 2088 w 2089"/>
                <a:gd name="T3" fmla="*/ 1044 h 2313"/>
                <a:gd name="T4" fmla="*/ 1044 w 2089"/>
                <a:gd name="T5" fmla="*/ 0 h 2313"/>
                <a:gd name="T6" fmla="*/ 0 w 2089"/>
                <a:gd name="T7" fmla="*/ 1044 h 2313"/>
                <a:gd name="T8" fmla="*/ 1044 w 2089"/>
                <a:gd name="T9" fmla="*/ 2312 h 2313"/>
              </a:gdLst>
              <a:ahLst/>
              <a:cxnLst>
                <a:cxn ang="0">
                  <a:pos x="T0" y="T1"/>
                </a:cxn>
                <a:cxn ang="0">
                  <a:pos x="T2" y="T3"/>
                </a:cxn>
                <a:cxn ang="0">
                  <a:pos x="T4" y="T5"/>
                </a:cxn>
                <a:cxn ang="0">
                  <a:pos x="T6" y="T7"/>
                </a:cxn>
                <a:cxn ang="0">
                  <a:pos x="T8" y="T9"/>
                </a:cxn>
              </a:cxnLst>
              <a:rect l="0" t="0" r="r" b="b"/>
              <a:pathLst>
                <a:path w="2089" h="2313">
                  <a:moveTo>
                    <a:pt x="1044" y="2312"/>
                  </a:moveTo>
                  <a:cubicBezTo>
                    <a:pt x="1740" y="1850"/>
                    <a:pt x="2088" y="1428"/>
                    <a:pt x="2088" y="1044"/>
                  </a:cubicBezTo>
                  <a:cubicBezTo>
                    <a:pt x="2088" y="468"/>
                    <a:pt x="1621" y="0"/>
                    <a:pt x="1044" y="0"/>
                  </a:cubicBezTo>
                  <a:cubicBezTo>
                    <a:pt x="468" y="0"/>
                    <a:pt x="0" y="468"/>
                    <a:pt x="0" y="1044"/>
                  </a:cubicBezTo>
                  <a:cubicBezTo>
                    <a:pt x="0" y="1428"/>
                    <a:pt x="349" y="1850"/>
                    <a:pt x="1044" y="2312"/>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35" name="Freeform 16">
              <a:extLst>
                <a:ext uri="{FF2B5EF4-FFF2-40B4-BE49-F238E27FC236}">
                  <a16:creationId xmlns:a16="http://schemas.microsoft.com/office/drawing/2014/main" id="{2CA8E5EC-A7A8-D448-BD3E-598BBBE40E42}"/>
                </a:ext>
              </a:extLst>
            </p:cNvPr>
            <p:cNvSpPr>
              <a:spLocks noChangeArrowheads="1"/>
            </p:cNvSpPr>
            <p:nvPr/>
          </p:nvSpPr>
          <p:spPr bwMode="auto">
            <a:xfrm>
              <a:off x="5695950" y="739775"/>
              <a:ext cx="436563" cy="579438"/>
            </a:xfrm>
            <a:custGeom>
              <a:avLst/>
              <a:gdLst>
                <a:gd name="T0" fmla="*/ 0 w 1214"/>
                <a:gd name="T1" fmla="*/ 270 h 1608"/>
                <a:gd name="T2" fmla="*/ 417 w 1214"/>
                <a:gd name="T3" fmla="*/ 135 h 1608"/>
                <a:gd name="T4" fmla="*/ 796 w 1214"/>
                <a:gd name="T5" fmla="*/ 135 h 1608"/>
                <a:gd name="T6" fmla="*/ 1213 w 1214"/>
                <a:gd name="T7" fmla="*/ 270 h 1608"/>
                <a:gd name="T8" fmla="*/ 593 w 1214"/>
                <a:gd name="T9" fmla="*/ 1607 h 1608"/>
                <a:gd name="T10" fmla="*/ 677 w 1214"/>
                <a:gd name="T11" fmla="*/ 181 h 1608"/>
                <a:gd name="T12" fmla="*/ 536 w 1214"/>
                <a:gd name="T13" fmla="*/ 181 h 1608"/>
                <a:gd name="T14" fmla="*/ 677 w 1214"/>
                <a:gd name="T15" fmla="*/ 181 h 1608"/>
                <a:gd name="T16" fmla="*/ 1056 w 1214"/>
                <a:gd name="T17" fmla="*/ 439 h 1608"/>
                <a:gd name="T18" fmla="*/ 509 w 1214"/>
                <a:gd name="T19" fmla="*/ 591 h 1608"/>
                <a:gd name="T20" fmla="*/ 1056 w 1214"/>
                <a:gd name="T21" fmla="*/ 971 h 1608"/>
                <a:gd name="T22" fmla="*/ 509 w 1214"/>
                <a:gd name="T23" fmla="*/ 820 h 1608"/>
                <a:gd name="T24" fmla="*/ 1056 w 1214"/>
                <a:gd name="T25" fmla="*/ 971 h 1608"/>
                <a:gd name="T26" fmla="*/ 1056 w 1214"/>
                <a:gd name="T27" fmla="*/ 1200 h 1608"/>
                <a:gd name="T28" fmla="*/ 509 w 1214"/>
                <a:gd name="T29" fmla="*/ 1352 h 1608"/>
                <a:gd name="T30" fmla="*/ 229 w 1214"/>
                <a:gd name="T31" fmla="*/ 1283 h 1608"/>
                <a:gd name="T32" fmla="*/ 183 w 1214"/>
                <a:gd name="T33" fmla="*/ 1409 h 1608"/>
                <a:gd name="T34" fmla="*/ 354 w 1214"/>
                <a:gd name="T35" fmla="*/ 1409 h 1608"/>
                <a:gd name="T36" fmla="*/ 308 w 1214"/>
                <a:gd name="T37" fmla="*/ 1283 h 1608"/>
                <a:gd name="T38" fmla="*/ 356 w 1214"/>
                <a:gd name="T39" fmla="*/ 1155 h 1608"/>
                <a:gd name="T40" fmla="*/ 181 w 1214"/>
                <a:gd name="T41" fmla="*/ 1155 h 1608"/>
                <a:gd name="T42" fmla="*/ 229 w 1214"/>
                <a:gd name="T43" fmla="*/ 1283 h 1608"/>
                <a:gd name="T44" fmla="*/ 142 w 1214"/>
                <a:gd name="T45" fmla="*/ 975 h 1608"/>
                <a:gd name="T46" fmla="*/ 268 w 1214"/>
                <a:gd name="T47" fmla="*/ 928 h 1608"/>
                <a:gd name="T48" fmla="*/ 395 w 1214"/>
                <a:gd name="T49" fmla="*/ 975 h 1608"/>
                <a:gd name="T50" fmla="*/ 395 w 1214"/>
                <a:gd name="T51" fmla="*/ 801 h 1608"/>
                <a:gd name="T52" fmla="*/ 268 w 1214"/>
                <a:gd name="T53" fmla="*/ 849 h 1608"/>
                <a:gd name="T54" fmla="*/ 142 w 1214"/>
                <a:gd name="T55" fmla="*/ 801 h 1608"/>
                <a:gd name="T56" fmla="*/ 239 w 1214"/>
                <a:gd name="T57" fmla="*/ 620 h 1608"/>
                <a:gd name="T58" fmla="*/ 384 w 1214"/>
                <a:gd name="T59" fmla="*/ 367 h 1608"/>
                <a:gd name="T60" fmla="*/ 181 w 1214"/>
                <a:gd name="T61" fmla="*/ 465 h 1608"/>
                <a:gd name="T62" fmla="*/ 239 w 1214"/>
                <a:gd name="T63" fmla="*/ 62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4" h="1608">
                  <a:moveTo>
                    <a:pt x="0" y="1365"/>
                  </a:moveTo>
                  <a:lnTo>
                    <a:pt x="0" y="270"/>
                  </a:lnTo>
                  <a:cubicBezTo>
                    <a:pt x="0" y="196"/>
                    <a:pt x="61" y="135"/>
                    <a:pt x="135" y="135"/>
                  </a:cubicBezTo>
                  <a:lnTo>
                    <a:pt x="417" y="135"/>
                  </a:lnTo>
                  <a:cubicBezTo>
                    <a:pt x="445" y="57"/>
                    <a:pt x="519" y="0"/>
                    <a:pt x="607" y="0"/>
                  </a:cubicBezTo>
                  <a:cubicBezTo>
                    <a:pt x="694" y="0"/>
                    <a:pt x="768" y="57"/>
                    <a:pt x="796" y="135"/>
                  </a:cubicBezTo>
                  <a:lnTo>
                    <a:pt x="1078" y="135"/>
                  </a:lnTo>
                  <a:cubicBezTo>
                    <a:pt x="1152" y="135"/>
                    <a:pt x="1213" y="196"/>
                    <a:pt x="1213" y="270"/>
                  </a:cubicBezTo>
                  <a:lnTo>
                    <a:pt x="1213" y="1336"/>
                  </a:lnTo>
                  <a:cubicBezTo>
                    <a:pt x="1058" y="1502"/>
                    <a:pt x="837" y="1607"/>
                    <a:pt x="593" y="1607"/>
                  </a:cubicBezTo>
                  <a:cubicBezTo>
                    <a:pt x="362" y="1607"/>
                    <a:pt x="153" y="1514"/>
                    <a:pt x="0" y="1365"/>
                  </a:cubicBezTo>
                  <a:close/>
                  <a:moveTo>
                    <a:pt x="677" y="181"/>
                  </a:moveTo>
                  <a:cubicBezTo>
                    <a:pt x="677" y="142"/>
                    <a:pt x="645" y="110"/>
                    <a:pt x="607" y="110"/>
                  </a:cubicBezTo>
                  <a:cubicBezTo>
                    <a:pt x="568" y="110"/>
                    <a:pt x="536" y="142"/>
                    <a:pt x="536" y="181"/>
                  </a:cubicBezTo>
                  <a:cubicBezTo>
                    <a:pt x="536" y="221"/>
                    <a:pt x="568" y="253"/>
                    <a:pt x="607" y="253"/>
                  </a:cubicBezTo>
                  <a:cubicBezTo>
                    <a:pt x="645" y="253"/>
                    <a:pt x="677" y="221"/>
                    <a:pt x="677" y="181"/>
                  </a:cubicBezTo>
                  <a:close/>
                  <a:moveTo>
                    <a:pt x="1056" y="591"/>
                  </a:moveTo>
                  <a:lnTo>
                    <a:pt x="1056" y="439"/>
                  </a:lnTo>
                  <a:lnTo>
                    <a:pt x="509" y="439"/>
                  </a:lnTo>
                  <a:lnTo>
                    <a:pt x="509" y="591"/>
                  </a:lnTo>
                  <a:lnTo>
                    <a:pt x="1056" y="591"/>
                  </a:lnTo>
                  <a:close/>
                  <a:moveTo>
                    <a:pt x="1056" y="971"/>
                  </a:moveTo>
                  <a:lnTo>
                    <a:pt x="1056" y="820"/>
                  </a:lnTo>
                  <a:lnTo>
                    <a:pt x="509" y="820"/>
                  </a:lnTo>
                  <a:lnTo>
                    <a:pt x="509" y="971"/>
                  </a:lnTo>
                  <a:lnTo>
                    <a:pt x="1056" y="971"/>
                  </a:lnTo>
                  <a:close/>
                  <a:moveTo>
                    <a:pt x="1056" y="1352"/>
                  </a:moveTo>
                  <a:lnTo>
                    <a:pt x="1056" y="1200"/>
                  </a:lnTo>
                  <a:lnTo>
                    <a:pt x="509" y="1200"/>
                  </a:lnTo>
                  <a:lnTo>
                    <a:pt x="509" y="1352"/>
                  </a:lnTo>
                  <a:lnTo>
                    <a:pt x="1056" y="1352"/>
                  </a:lnTo>
                  <a:close/>
                  <a:moveTo>
                    <a:pt x="229" y="1283"/>
                  </a:moveTo>
                  <a:lnTo>
                    <a:pt x="142" y="1370"/>
                  </a:lnTo>
                  <a:lnTo>
                    <a:pt x="183" y="1409"/>
                  </a:lnTo>
                  <a:lnTo>
                    <a:pt x="268" y="1323"/>
                  </a:lnTo>
                  <a:lnTo>
                    <a:pt x="354" y="1409"/>
                  </a:lnTo>
                  <a:lnTo>
                    <a:pt x="395" y="1370"/>
                  </a:lnTo>
                  <a:lnTo>
                    <a:pt x="308" y="1283"/>
                  </a:lnTo>
                  <a:lnTo>
                    <a:pt x="395" y="1195"/>
                  </a:lnTo>
                  <a:lnTo>
                    <a:pt x="356" y="1155"/>
                  </a:lnTo>
                  <a:lnTo>
                    <a:pt x="268" y="1243"/>
                  </a:lnTo>
                  <a:lnTo>
                    <a:pt x="181" y="1155"/>
                  </a:lnTo>
                  <a:lnTo>
                    <a:pt x="142" y="1195"/>
                  </a:lnTo>
                  <a:lnTo>
                    <a:pt x="229" y="1283"/>
                  </a:lnTo>
                  <a:close/>
                  <a:moveTo>
                    <a:pt x="229" y="889"/>
                  </a:moveTo>
                  <a:lnTo>
                    <a:pt x="142" y="975"/>
                  </a:lnTo>
                  <a:lnTo>
                    <a:pt x="183" y="1014"/>
                  </a:lnTo>
                  <a:lnTo>
                    <a:pt x="268" y="928"/>
                  </a:lnTo>
                  <a:lnTo>
                    <a:pt x="354" y="1014"/>
                  </a:lnTo>
                  <a:lnTo>
                    <a:pt x="395" y="975"/>
                  </a:lnTo>
                  <a:lnTo>
                    <a:pt x="308" y="889"/>
                  </a:lnTo>
                  <a:lnTo>
                    <a:pt x="395" y="801"/>
                  </a:lnTo>
                  <a:lnTo>
                    <a:pt x="356" y="761"/>
                  </a:lnTo>
                  <a:lnTo>
                    <a:pt x="268" y="849"/>
                  </a:lnTo>
                  <a:lnTo>
                    <a:pt x="181" y="761"/>
                  </a:lnTo>
                  <a:lnTo>
                    <a:pt x="142" y="801"/>
                  </a:lnTo>
                  <a:lnTo>
                    <a:pt x="229" y="889"/>
                  </a:lnTo>
                  <a:close/>
                  <a:moveTo>
                    <a:pt x="239" y="620"/>
                  </a:moveTo>
                  <a:lnTo>
                    <a:pt x="424" y="411"/>
                  </a:lnTo>
                  <a:lnTo>
                    <a:pt x="384" y="367"/>
                  </a:lnTo>
                  <a:lnTo>
                    <a:pt x="239" y="531"/>
                  </a:lnTo>
                  <a:lnTo>
                    <a:pt x="181" y="465"/>
                  </a:lnTo>
                  <a:lnTo>
                    <a:pt x="142" y="509"/>
                  </a:lnTo>
                  <a:lnTo>
                    <a:pt x="239" y="62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grpSp>
        <p:nvGrpSpPr>
          <p:cNvPr id="136" name="Group 135">
            <a:extLst>
              <a:ext uri="{FF2B5EF4-FFF2-40B4-BE49-F238E27FC236}">
                <a16:creationId xmlns:a16="http://schemas.microsoft.com/office/drawing/2014/main" id="{3ACA11FB-6BC8-B640-81DF-EB5189D5B8EB}"/>
              </a:ext>
              <a:ext uri="{C183D7F6-B498-43B3-948B-1728B52AA6E4}">
                <adec:decorative xmlns:adec="http://schemas.microsoft.com/office/drawing/2017/decorative" val="1"/>
              </a:ext>
            </a:extLst>
          </p:cNvPr>
          <p:cNvGrpSpPr/>
          <p:nvPr/>
        </p:nvGrpSpPr>
        <p:grpSpPr>
          <a:xfrm>
            <a:off x="5078597" y="4170895"/>
            <a:ext cx="1070187" cy="1185333"/>
            <a:chOff x="6519863" y="608013"/>
            <a:chExt cx="752475" cy="833437"/>
          </a:xfrm>
        </p:grpSpPr>
        <p:sp>
          <p:nvSpPr>
            <p:cNvPr id="137" name="Freeform 17">
              <a:extLst>
                <a:ext uri="{FF2B5EF4-FFF2-40B4-BE49-F238E27FC236}">
                  <a16:creationId xmlns:a16="http://schemas.microsoft.com/office/drawing/2014/main" id="{518659BA-08A6-5044-8EAC-0D766E9CE5E1}"/>
                </a:ext>
              </a:extLst>
            </p:cNvPr>
            <p:cNvSpPr>
              <a:spLocks noChangeArrowheads="1"/>
            </p:cNvSpPr>
            <p:nvPr/>
          </p:nvSpPr>
          <p:spPr bwMode="auto">
            <a:xfrm>
              <a:off x="6519863" y="608013"/>
              <a:ext cx="752475" cy="833437"/>
            </a:xfrm>
            <a:custGeom>
              <a:avLst/>
              <a:gdLst>
                <a:gd name="T0" fmla="*/ 1044 w 2089"/>
                <a:gd name="T1" fmla="*/ 0 h 2313"/>
                <a:gd name="T2" fmla="*/ 2088 w 2089"/>
                <a:gd name="T3" fmla="*/ 1268 h 2313"/>
                <a:gd name="T4" fmla="*/ 1044 w 2089"/>
                <a:gd name="T5" fmla="*/ 2312 h 2313"/>
                <a:gd name="T6" fmla="*/ 0 w 2089"/>
                <a:gd name="T7" fmla="*/ 1268 h 2313"/>
                <a:gd name="T8" fmla="*/ 1044 w 2089"/>
                <a:gd name="T9" fmla="*/ 0 h 2313"/>
              </a:gdLst>
              <a:ahLst/>
              <a:cxnLst>
                <a:cxn ang="0">
                  <a:pos x="T0" y="T1"/>
                </a:cxn>
                <a:cxn ang="0">
                  <a:pos x="T2" y="T3"/>
                </a:cxn>
                <a:cxn ang="0">
                  <a:pos x="T4" y="T5"/>
                </a:cxn>
                <a:cxn ang="0">
                  <a:pos x="T6" y="T7"/>
                </a:cxn>
                <a:cxn ang="0">
                  <a:pos x="T8" y="T9"/>
                </a:cxn>
              </a:cxnLst>
              <a:rect l="0" t="0" r="r" b="b"/>
              <a:pathLst>
                <a:path w="2089" h="2313">
                  <a:moveTo>
                    <a:pt x="1044" y="0"/>
                  </a:moveTo>
                  <a:cubicBezTo>
                    <a:pt x="1740" y="462"/>
                    <a:pt x="2088" y="884"/>
                    <a:pt x="2088" y="1268"/>
                  </a:cubicBezTo>
                  <a:cubicBezTo>
                    <a:pt x="2088" y="1844"/>
                    <a:pt x="1621" y="2312"/>
                    <a:pt x="1044" y="2312"/>
                  </a:cubicBezTo>
                  <a:cubicBezTo>
                    <a:pt x="468" y="2312"/>
                    <a:pt x="0" y="1844"/>
                    <a:pt x="0" y="1268"/>
                  </a:cubicBezTo>
                  <a:cubicBezTo>
                    <a:pt x="0" y="884"/>
                    <a:pt x="349" y="462"/>
                    <a:pt x="1044" y="0"/>
                  </a:cubicBezTo>
                </a:path>
              </a:pathLst>
            </a:custGeom>
            <a:solidFill>
              <a:srgbClr val="12151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sp>
          <p:nvSpPr>
            <p:cNvPr id="138" name="Freeform 18">
              <a:extLst>
                <a:ext uri="{FF2B5EF4-FFF2-40B4-BE49-F238E27FC236}">
                  <a16:creationId xmlns:a16="http://schemas.microsoft.com/office/drawing/2014/main" id="{852A6B34-9AB9-B644-8656-B18EB9480507}"/>
                </a:ext>
              </a:extLst>
            </p:cNvPr>
            <p:cNvSpPr>
              <a:spLocks noChangeArrowheads="1"/>
            </p:cNvSpPr>
            <p:nvPr/>
          </p:nvSpPr>
          <p:spPr bwMode="auto">
            <a:xfrm>
              <a:off x="6672263" y="862013"/>
              <a:ext cx="466725" cy="436562"/>
            </a:xfrm>
            <a:custGeom>
              <a:avLst/>
              <a:gdLst>
                <a:gd name="T0" fmla="*/ 1078 w 1298"/>
                <a:gd name="T1" fmla="*/ 723 h 1213"/>
                <a:gd name="T2" fmla="*/ 1184 w 1298"/>
                <a:gd name="T3" fmla="*/ 648 h 1213"/>
                <a:gd name="T4" fmla="*/ 1297 w 1298"/>
                <a:gd name="T5" fmla="*/ 761 h 1213"/>
                <a:gd name="T6" fmla="*/ 1184 w 1298"/>
                <a:gd name="T7" fmla="*/ 874 h 1213"/>
                <a:gd name="T8" fmla="*/ 1073 w 1298"/>
                <a:gd name="T9" fmla="*/ 781 h 1213"/>
                <a:gd name="T10" fmla="*/ 835 w 1298"/>
                <a:gd name="T11" fmla="*/ 696 h 1213"/>
                <a:gd name="T12" fmla="*/ 854 w 1298"/>
                <a:gd name="T13" fmla="*/ 643 h 1213"/>
                <a:gd name="T14" fmla="*/ 1078 w 1298"/>
                <a:gd name="T15" fmla="*/ 723 h 1213"/>
                <a:gd name="T16" fmla="*/ 587 w 1298"/>
                <a:gd name="T17" fmla="*/ 998 h 1213"/>
                <a:gd name="T18" fmla="*/ 648 w 1298"/>
                <a:gd name="T19" fmla="*/ 1099 h 1213"/>
                <a:gd name="T20" fmla="*/ 536 w 1298"/>
                <a:gd name="T21" fmla="*/ 1212 h 1213"/>
                <a:gd name="T22" fmla="*/ 424 w 1298"/>
                <a:gd name="T23" fmla="*/ 1099 h 1213"/>
                <a:gd name="T24" fmla="*/ 532 w 1298"/>
                <a:gd name="T25" fmla="*/ 986 h 1213"/>
                <a:gd name="T26" fmla="*/ 552 w 1298"/>
                <a:gd name="T27" fmla="*/ 840 h 1213"/>
                <a:gd name="T28" fmla="*/ 607 w 1298"/>
                <a:gd name="T29" fmla="*/ 847 h 1213"/>
                <a:gd name="T30" fmla="*/ 587 w 1298"/>
                <a:gd name="T31" fmla="*/ 998 h 1213"/>
                <a:gd name="T32" fmla="*/ 226 w 1298"/>
                <a:gd name="T33" fmla="*/ 657 h 1213"/>
                <a:gd name="T34" fmla="*/ 113 w 1298"/>
                <a:gd name="T35" fmla="*/ 761 h 1213"/>
                <a:gd name="T36" fmla="*/ 0 w 1298"/>
                <a:gd name="T37" fmla="*/ 648 h 1213"/>
                <a:gd name="T38" fmla="*/ 113 w 1298"/>
                <a:gd name="T39" fmla="*/ 535 h 1213"/>
                <a:gd name="T40" fmla="*/ 216 w 1298"/>
                <a:gd name="T41" fmla="*/ 601 h 1213"/>
                <a:gd name="T42" fmla="*/ 392 w 1298"/>
                <a:gd name="T43" fmla="*/ 601 h 1213"/>
                <a:gd name="T44" fmla="*/ 392 w 1298"/>
                <a:gd name="T45" fmla="*/ 657 h 1213"/>
                <a:gd name="T46" fmla="*/ 226 w 1298"/>
                <a:gd name="T47" fmla="*/ 657 h 1213"/>
                <a:gd name="T48" fmla="*/ 388 w 1298"/>
                <a:gd name="T49" fmla="*/ 224 h 1213"/>
                <a:gd name="T50" fmla="*/ 367 w 1298"/>
                <a:gd name="T51" fmla="*/ 226 h 1213"/>
                <a:gd name="T52" fmla="*/ 254 w 1298"/>
                <a:gd name="T53" fmla="*/ 113 h 1213"/>
                <a:gd name="T54" fmla="*/ 367 w 1298"/>
                <a:gd name="T55" fmla="*/ 0 h 1213"/>
                <a:gd name="T56" fmla="*/ 480 w 1298"/>
                <a:gd name="T57" fmla="*/ 113 h 1213"/>
                <a:gd name="T58" fmla="*/ 439 w 1298"/>
                <a:gd name="T59" fmla="*/ 200 h 1213"/>
                <a:gd name="T60" fmla="*/ 544 w 1298"/>
                <a:gd name="T61" fmla="*/ 365 h 1213"/>
                <a:gd name="T62" fmla="*/ 497 w 1298"/>
                <a:gd name="T63" fmla="*/ 395 h 1213"/>
                <a:gd name="T64" fmla="*/ 388 w 1298"/>
                <a:gd name="T65" fmla="*/ 224 h 1213"/>
                <a:gd name="T66" fmla="*/ 888 w 1298"/>
                <a:gd name="T67" fmla="*/ 336 h 1213"/>
                <a:gd name="T68" fmla="*/ 874 w 1298"/>
                <a:gd name="T69" fmla="*/ 282 h 1213"/>
                <a:gd name="T70" fmla="*/ 987 w 1298"/>
                <a:gd name="T71" fmla="*/ 169 h 1213"/>
                <a:gd name="T72" fmla="*/ 1100 w 1298"/>
                <a:gd name="T73" fmla="*/ 282 h 1213"/>
                <a:gd name="T74" fmla="*/ 987 w 1298"/>
                <a:gd name="T75" fmla="*/ 395 h 1213"/>
                <a:gd name="T76" fmla="*/ 926 w 1298"/>
                <a:gd name="T77" fmla="*/ 377 h 1213"/>
                <a:gd name="T78" fmla="*/ 821 w 1298"/>
                <a:gd name="T79" fmla="*/ 476 h 1213"/>
                <a:gd name="T80" fmla="*/ 782 w 1298"/>
                <a:gd name="T81" fmla="*/ 436 h 1213"/>
                <a:gd name="T82" fmla="*/ 888 w 1298"/>
                <a:gd name="T83" fmla="*/ 336 h 1213"/>
                <a:gd name="T84" fmla="*/ 634 w 1298"/>
                <a:gd name="T85" fmla="*/ 395 h 1213"/>
                <a:gd name="T86" fmla="*/ 846 w 1298"/>
                <a:gd name="T87" fmla="*/ 606 h 1213"/>
                <a:gd name="T88" fmla="*/ 634 w 1298"/>
                <a:gd name="T89" fmla="*/ 817 h 1213"/>
                <a:gd name="T90" fmla="*/ 424 w 1298"/>
                <a:gd name="T91" fmla="*/ 606 h 1213"/>
                <a:gd name="T92" fmla="*/ 634 w 1298"/>
                <a:gd name="T93" fmla="*/ 395 h 1213"/>
                <a:gd name="T94" fmla="*/ 634 w 1298"/>
                <a:gd name="T95" fmla="*/ 479 h 1213"/>
                <a:gd name="T96" fmla="*/ 508 w 1298"/>
                <a:gd name="T97" fmla="*/ 606 h 1213"/>
                <a:gd name="T98" fmla="*/ 634 w 1298"/>
                <a:gd name="T99" fmla="*/ 733 h 1213"/>
                <a:gd name="T100" fmla="*/ 761 w 1298"/>
                <a:gd name="T101" fmla="*/ 606 h 1213"/>
                <a:gd name="T102" fmla="*/ 634 w 1298"/>
                <a:gd name="T103" fmla="*/ 479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8" h="1213">
                  <a:moveTo>
                    <a:pt x="1078" y="723"/>
                  </a:moveTo>
                  <a:cubicBezTo>
                    <a:pt x="1093" y="679"/>
                    <a:pt x="1135" y="648"/>
                    <a:pt x="1184" y="648"/>
                  </a:cubicBezTo>
                  <a:cubicBezTo>
                    <a:pt x="1247" y="648"/>
                    <a:pt x="1297" y="699"/>
                    <a:pt x="1297" y="761"/>
                  </a:cubicBezTo>
                  <a:cubicBezTo>
                    <a:pt x="1297" y="824"/>
                    <a:pt x="1247" y="874"/>
                    <a:pt x="1184" y="874"/>
                  </a:cubicBezTo>
                  <a:cubicBezTo>
                    <a:pt x="1129" y="874"/>
                    <a:pt x="1083" y="834"/>
                    <a:pt x="1073" y="781"/>
                  </a:cubicBezTo>
                  <a:lnTo>
                    <a:pt x="835" y="696"/>
                  </a:lnTo>
                  <a:lnTo>
                    <a:pt x="854" y="643"/>
                  </a:lnTo>
                  <a:lnTo>
                    <a:pt x="1078" y="723"/>
                  </a:lnTo>
                  <a:close/>
                  <a:moveTo>
                    <a:pt x="587" y="998"/>
                  </a:moveTo>
                  <a:cubicBezTo>
                    <a:pt x="623" y="1017"/>
                    <a:pt x="648" y="1055"/>
                    <a:pt x="648" y="1099"/>
                  </a:cubicBezTo>
                  <a:cubicBezTo>
                    <a:pt x="648" y="1162"/>
                    <a:pt x="598" y="1212"/>
                    <a:pt x="536" y="1212"/>
                  </a:cubicBezTo>
                  <a:cubicBezTo>
                    <a:pt x="473" y="1212"/>
                    <a:pt x="424" y="1162"/>
                    <a:pt x="424" y="1099"/>
                  </a:cubicBezTo>
                  <a:cubicBezTo>
                    <a:pt x="424" y="1038"/>
                    <a:pt x="472" y="989"/>
                    <a:pt x="532" y="986"/>
                  </a:cubicBezTo>
                  <a:lnTo>
                    <a:pt x="552" y="840"/>
                  </a:lnTo>
                  <a:lnTo>
                    <a:pt x="607" y="847"/>
                  </a:lnTo>
                  <a:lnTo>
                    <a:pt x="587" y="998"/>
                  </a:lnTo>
                  <a:close/>
                  <a:moveTo>
                    <a:pt x="226" y="657"/>
                  </a:moveTo>
                  <a:cubicBezTo>
                    <a:pt x="221" y="715"/>
                    <a:pt x="172" y="761"/>
                    <a:pt x="113" y="761"/>
                  </a:cubicBezTo>
                  <a:cubicBezTo>
                    <a:pt x="51" y="761"/>
                    <a:pt x="0" y="710"/>
                    <a:pt x="0" y="648"/>
                  </a:cubicBezTo>
                  <a:cubicBezTo>
                    <a:pt x="0" y="586"/>
                    <a:pt x="51" y="535"/>
                    <a:pt x="113" y="535"/>
                  </a:cubicBezTo>
                  <a:cubicBezTo>
                    <a:pt x="159" y="535"/>
                    <a:pt x="198" y="562"/>
                    <a:pt x="216" y="601"/>
                  </a:cubicBezTo>
                  <a:lnTo>
                    <a:pt x="392" y="601"/>
                  </a:lnTo>
                  <a:lnTo>
                    <a:pt x="392" y="657"/>
                  </a:lnTo>
                  <a:lnTo>
                    <a:pt x="226" y="657"/>
                  </a:lnTo>
                  <a:close/>
                  <a:moveTo>
                    <a:pt x="388" y="224"/>
                  </a:moveTo>
                  <a:cubicBezTo>
                    <a:pt x="381" y="225"/>
                    <a:pt x="374" y="226"/>
                    <a:pt x="367" y="226"/>
                  </a:cubicBezTo>
                  <a:cubicBezTo>
                    <a:pt x="305" y="226"/>
                    <a:pt x="254" y="175"/>
                    <a:pt x="254" y="113"/>
                  </a:cubicBezTo>
                  <a:cubicBezTo>
                    <a:pt x="254" y="51"/>
                    <a:pt x="304" y="0"/>
                    <a:pt x="367" y="0"/>
                  </a:cubicBezTo>
                  <a:cubicBezTo>
                    <a:pt x="429" y="0"/>
                    <a:pt x="480" y="51"/>
                    <a:pt x="480" y="113"/>
                  </a:cubicBezTo>
                  <a:cubicBezTo>
                    <a:pt x="480" y="148"/>
                    <a:pt x="464" y="179"/>
                    <a:pt x="439" y="200"/>
                  </a:cubicBezTo>
                  <a:lnTo>
                    <a:pt x="544" y="365"/>
                  </a:lnTo>
                  <a:lnTo>
                    <a:pt x="497" y="395"/>
                  </a:lnTo>
                  <a:lnTo>
                    <a:pt x="388" y="224"/>
                  </a:lnTo>
                  <a:close/>
                  <a:moveTo>
                    <a:pt x="888" y="336"/>
                  </a:moveTo>
                  <a:cubicBezTo>
                    <a:pt x="879" y="320"/>
                    <a:pt x="874" y="302"/>
                    <a:pt x="874" y="282"/>
                  </a:cubicBezTo>
                  <a:cubicBezTo>
                    <a:pt x="874" y="220"/>
                    <a:pt x="925" y="169"/>
                    <a:pt x="987" y="169"/>
                  </a:cubicBezTo>
                  <a:cubicBezTo>
                    <a:pt x="1049" y="169"/>
                    <a:pt x="1100" y="219"/>
                    <a:pt x="1100" y="282"/>
                  </a:cubicBezTo>
                  <a:cubicBezTo>
                    <a:pt x="1100" y="344"/>
                    <a:pt x="1049" y="395"/>
                    <a:pt x="987" y="395"/>
                  </a:cubicBezTo>
                  <a:cubicBezTo>
                    <a:pt x="964" y="395"/>
                    <a:pt x="944" y="389"/>
                    <a:pt x="926" y="377"/>
                  </a:cubicBezTo>
                  <a:lnTo>
                    <a:pt x="821" y="476"/>
                  </a:lnTo>
                  <a:lnTo>
                    <a:pt x="782" y="436"/>
                  </a:lnTo>
                  <a:lnTo>
                    <a:pt x="888" y="336"/>
                  </a:lnTo>
                  <a:close/>
                  <a:moveTo>
                    <a:pt x="634" y="395"/>
                  </a:moveTo>
                  <a:cubicBezTo>
                    <a:pt x="751" y="395"/>
                    <a:pt x="846" y="490"/>
                    <a:pt x="846" y="606"/>
                  </a:cubicBezTo>
                  <a:cubicBezTo>
                    <a:pt x="846" y="723"/>
                    <a:pt x="751" y="817"/>
                    <a:pt x="634" y="817"/>
                  </a:cubicBezTo>
                  <a:cubicBezTo>
                    <a:pt x="518" y="817"/>
                    <a:pt x="424" y="723"/>
                    <a:pt x="424" y="606"/>
                  </a:cubicBezTo>
                  <a:cubicBezTo>
                    <a:pt x="424" y="490"/>
                    <a:pt x="518" y="395"/>
                    <a:pt x="634" y="395"/>
                  </a:cubicBezTo>
                  <a:close/>
                  <a:moveTo>
                    <a:pt x="634" y="479"/>
                  </a:moveTo>
                  <a:cubicBezTo>
                    <a:pt x="565" y="479"/>
                    <a:pt x="508" y="536"/>
                    <a:pt x="508" y="606"/>
                  </a:cubicBezTo>
                  <a:cubicBezTo>
                    <a:pt x="508" y="677"/>
                    <a:pt x="565" y="733"/>
                    <a:pt x="634" y="733"/>
                  </a:cubicBezTo>
                  <a:cubicBezTo>
                    <a:pt x="704" y="733"/>
                    <a:pt x="761" y="677"/>
                    <a:pt x="761" y="606"/>
                  </a:cubicBezTo>
                  <a:cubicBezTo>
                    <a:pt x="761" y="536"/>
                    <a:pt x="704" y="479"/>
                    <a:pt x="634" y="47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120"/>
            </a:p>
          </p:txBody>
        </p:sp>
      </p:grpSp>
    </p:spTree>
    <p:extLst>
      <p:ext uri="{BB962C8B-B14F-4D97-AF65-F5344CB8AC3E}">
        <p14:creationId xmlns:p14="http://schemas.microsoft.com/office/powerpoint/2010/main" val="197026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374" name="Shape 374"/>
          <p:cNvSpPr>
            <a:spLocks noGrp="1"/>
          </p:cNvSpPr>
          <p:nvPr>
            <p:ph type="title"/>
          </p:nvPr>
        </p:nvSpPr>
        <p:spPr>
          <a:xfrm>
            <a:off x="444607" y="404489"/>
            <a:ext cx="12115586" cy="1096065"/>
          </a:xfrm>
          <a:prstGeom prst="rect">
            <a:avLst/>
          </a:prstGeom>
        </p:spPr>
        <p:txBody>
          <a:bodyPr/>
          <a:lstStyle/>
          <a:p>
            <a:r>
              <a:rPr lang="es-VE" dirty="0"/>
              <a:t>Espectro de accesibilidad</a:t>
            </a:r>
            <a:endParaRPr dirty="0"/>
          </a:p>
        </p:txBody>
      </p:sp>
      <p:pic>
        <p:nvPicPr>
          <p:cNvPr id="375" name="image24.png"/>
          <p:cNvPicPr>
            <a:picLocks noChangeAspect="1"/>
          </p:cNvPicPr>
          <p:nvPr/>
        </p:nvPicPr>
        <p:blipFill>
          <a:blip r:embed="rId3"/>
          <a:stretch>
            <a:fillRect/>
          </a:stretch>
        </p:blipFill>
        <p:spPr>
          <a:xfrm>
            <a:off x="325085" y="3327815"/>
            <a:ext cx="12354630" cy="48563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sldNum" sz="quarter" idx="2"/>
          </p:nvPr>
        </p:nvSpPr>
        <p:spPr>
          <a:xfrm>
            <a:off x="12387650" y="9213144"/>
            <a:ext cx="172543"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380" name="Shape 380"/>
          <p:cNvSpPr>
            <a:spLocks noGrp="1"/>
          </p:cNvSpPr>
          <p:nvPr>
            <p:ph type="title"/>
          </p:nvPr>
        </p:nvSpPr>
        <p:spPr>
          <a:xfrm>
            <a:off x="444607" y="404489"/>
            <a:ext cx="12115586" cy="1096065"/>
          </a:xfrm>
          <a:prstGeom prst="rect">
            <a:avLst/>
          </a:prstGeom>
        </p:spPr>
        <p:txBody>
          <a:bodyPr/>
          <a:lstStyle/>
          <a:p>
            <a:r>
              <a:rPr lang="es-VE" dirty="0"/>
              <a:t>Grupo de usuarios de </a:t>
            </a:r>
            <a:r>
              <a:rPr dirty="0"/>
              <a:t>Ally</a:t>
            </a:r>
          </a:p>
        </p:txBody>
      </p:sp>
      <p:grpSp>
        <p:nvGrpSpPr>
          <p:cNvPr id="383" name="Group 383"/>
          <p:cNvGrpSpPr/>
          <p:nvPr/>
        </p:nvGrpSpPr>
        <p:grpSpPr>
          <a:xfrm>
            <a:off x="6556704" y="3386191"/>
            <a:ext cx="5960085" cy="5427262"/>
            <a:chOff x="-1" y="0"/>
            <a:chExt cx="5960084" cy="5427261"/>
          </a:xfrm>
        </p:grpSpPr>
        <p:sp>
          <p:nvSpPr>
            <p:cNvPr id="381" name="Shape 381"/>
            <p:cNvSpPr/>
            <p:nvPr/>
          </p:nvSpPr>
          <p:spPr>
            <a:xfrm>
              <a:off x="-1" y="0"/>
              <a:ext cx="5960084" cy="4585842"/>
            </a:xfrm>
            <a:prstGeom prst="rect">
              <a:avLst/>
            </a:prstGeom>
            <a:solidFill>
              <a:srgbClr val="FFFFFF"/>
            </a:solidFill>
            <a:ln w="12700" cap="flat">
              <a:noFill/>
              <a:miter lim="400000"/>
            </a:ln>
            <a:effectLst/>
          </p:spPr>
          <p:txBody>
            <a:bodyPr wrap="square" lIns="195072" tIns="195072" rIns="195072" bIns="195072" numCol="1" anchor="t">
              <a:noAutofit/>
            </a:bodyPr>
            <a:lstStyle/>
            <a:p>
              <a:pPr algn="l" defTabSz="650240">
                <a:spcBef>
                  <a:spcPts val="1700"/>
                </a:spcBef>
                <a:defRPr sz="2400">
                  <a:solidFill>
                    <a:srgbClr val="191B23"/>
                  </a:solidFill>
                  <a:latin typeface="Calibri"/>
                  <a:ea typeface="Calibri"/>
                  <a:cs typeface="Calibri"/>
                  <a:sym typeface="Calibri"/>
                </a:defRPr>
              </a:pPr>
              <a:endParaRPr/>
            </a:p>
          </p:txBody>
        </p:sp>
        <p:sp>
          <p:nvSpPr>
            <p:cNvPr id="382" name="Shape 382"/>
            <p:cNvSpPr/>
            <p:nvPr/>
          </p:nvSpPr>
          <p:spPr>
            <a:xfrm>
              <a:off x="0" y="211475"/>
              <a:ext cx="5960083" cy="52157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5072" tIns="195072" rIns="195072" bIns="195072" numCol="1" anchor="t">
              <a:spAutoFit/>
            </a:bodyPr>
            <a:lstStyle/>
            <a:p>
              <a:pPr marL="300566" indent="-300566" algn="l" defTabSz="650240">
                <a:spcBef>
                  <a:spcPts val="1700"/>
                </a:spcBef>
                <a:buSzPct val="100000"/>
                <a:buFont typeface="Arial"/>
                <a:buChar char="•"/>
                <a:defRPr sz="3000">
                  <a:solidFill>
                    <a:srgbClr val="191B23"/>
                  </a:solidFill>
                  <a:latin typeface="Calibri"/>
                  <a:ea typeface="Calibri"/>
                  <a:cs typeface="Calibri"/>
                  <a:sym typeface="Calibri"/>
                </a:defRPr>
              </a:pPr>
              <a:r>
                <a:rPr dirty="0"/>
                <a:t>Rec</a:t>
              </a:r>
              <a:r>
                <a:rPr lang="es-VE" dirty="0" err="1"/>
                <a:t>ibir</a:t>
              </a:r>
              <a:r>
                <a:rPr lang="es-VE" dirty="0"/>
                <a:t> actualizaciones sobre </a:t>
              </a:r>
              <a:r>
                <a:rPr dirty="0"/>
                <a:t>Blackboard Ally</a:t>
              </a:r>
            </a:p>
            <a:p>
              <a:pPr marL="300566" indent="-300566" algn="l" defTabSz="650240">
                <a:spcBef>
                  <a:spcPts val="3500"/>
                </a:spcBef>
                <a:buSzPct val="100000"/>
                <a:buFont typeface="Arial"/>
                <a:buChar char="•"/>
                <a:defRPr sz="3000">
                  <a:solidFill>
                    <a:srgbClr val="191B23"/>
                  </a:solidFill>
                  <a:latin typeface="Calibri"/>
                  <a:ea typeface="Calibri"/>
                  <a:cs typeface="Calibri"/>
                  <a:sym typeface="Calibri"/>
                </a:defRPr>
              </a:pPr>
              <a:r>
                <a:rPr dirty="0" err="1"/>
                <a:t>Participa</a:t>
              </a:r>
              <a:r>
                <a:rPr lang="es-VE" dirty="0"/>
                <a:t>r en investigación  sobre la Experiencia del Usuario (UX)</a:t>
              </a:r>
              <a:r>
                <a:rPr dirty="0"/>
                <a:t>, </a:t>
              </a:r>
              <a:r>
                <a:rPr lang="es-VE" dirty="0"/>
                <a:t>pruebas de uso</a:t>
              </a:r>
              <a:r>
                <a:rPr dirty="0"/>
                <a:t>, </a:t>
              </a:r>
              <a:r>
                <a:rPr lang="es-VE" dirty="0"/>
                <a:t>acceso temprano</a:t>
              </a:r>
              <a:r>
                <a:rPr dirty="0"/>
                <a:t>, etc.</a:t>
              </a:r>
            </a:p>
            <a:p>
              <a:pPr algn="l" defTabSz="650240">
                <a:spcBef>
                  <a:spcPts val="1700"/>
                </a:spcBef>
                <a:defRPr sz="3000" b="1">
                  <a:solidFill>
                    <a:srgbClr val="191B23"/>
                  </a:solidFill>
                  <a:latin typeface="Calibri"/>
                  <a:ea typeface="Calibri"/>
                  <a:cs typeface="Calibri"/>
                  <a:sym typeface="Calibri"/>
                </a:defRPr>
              </a:pPr>
              <a:r>
                <a:rPr lang="es-VE" dirty="0"/>
                <a:t>Suscríbase en </a:t>
              </a:r>
              <a:r>
                <a:rPr u="sng" dirty="0">
                  <a:hlinkClick r:id="rId3"/>
                </a:rPr>
                <a:t>http://tinyurl.com/blackboard-ally-user-group</a:t>
              </a:r>
              <a:r>
                <a:rPr dirty="0"/>
                <a:t>  </a:t>
              </a:r>
            </a:p>
          </p:txBody>
        </p:sp>
      </p:grpSp>
      <p:sp>
        <p:nvSpPr>
          <p:cNvPr id="384" name="Shape 384"/>
          <p:cNvSpPr/>
          <p:nvPr/>
        </p:nvSpPr>
        <p:spPr>
          <a:xfrm>
            <a:off x="6556705" y="3191118"/>
            <a:ext cx="5960083" cy="195073"/>
          </a:xfrm>
          <a:prstGeom prst="rect">
            <a:avLst/>
          </a:prstGeom>
          <a:solidFill>
            <a:srgbClr val="00CC90"/>
          </a:solidFill>
          <a:ln w="12700">
            <a:miter lim="400000"/>
          </a:ln>
        </p:spPr>
        <p:txBody>
          <a:bodyPr lIns="195072" tIns="195072" rIns="195072" bIns="195072"/>
          <a:lstStyle/>
          <a:p>
            <a:pPr algn="l" defTabSz="650240">
              <a:spcBef>
                <a:spcPts val="1700"/>
              </a:spcBef>
              <a:defRPr sz="2400">
                <a:solidFill>
                  <a:srgbClr val="191B23"/>
                </a:solidFill>
                <a:latin typeface="Calibri"/>
                <a:ea typeface="Calibri"/>
                <a:cs typeface="Calibri"/>
                <a:sym typeface="Calibri"/>
              </a:defRPr>
            </a:pPr>
            <a:endParaRPr/>
          </a:p>
        </p:txBody>
      </p:sp>
      <p:pic>
        <p:nvPicPr>
          <p:cNvPr id="385" name="image25.png"/>
          <p:cNvPicPr>
            <a:picLocks noChangeAspect="1"/>
          </p:cNvPicPr>
          <p:nvPr/>
        </p:nvPicPr>
        <p:blipFill>
          <a:blip r:embed="rId4">
            <a:alphaModFix amt="84151"/>
          </a:blip>
          <a:stretch>
            <a:fillRect/>
          </a:stretch>
        </p:blipFill>
        <p:spPr>
          <a:xfrm>
            <a:off x="542775" y="3255652"/>
            <a:ext cx="5603064" cy="47310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body" sz="quarter" idx="1"/>
          </p:nvPr>
        </p:nvSpPr>
        <p:spPr>
          <a:xfrm>
            <a:off x="2625213" y="6105831"/>
            <a:ext cx="7256206" cy="530943"/>
          </a:xfrm>
          <a:prstGeom prst="rect">
            <a:avLst/>
          </a:prstGeom>
        </p:spPr>
        <p:txBody>
          <a:bodyPr>
            <a:normAutofit/>
          </a:bodyPr>
          <a:lstStyle>
            <a:lvl1pPr>
              <a:defRPr sz="3000"/>
            </a:lvl1pPr>
          </a:lstStyle>
          <a:p>
            <a:r>
              <a:rPr lang="es-VE" dirty="0"/>
              <a:t>Mayor accesibilidad del contenido de cursos</a:t>
            </a:r>
          </a:p>
        </p:txBody>
      </p:sp>
      <p:pic>
        <p:nvPicPr>
          <p:cNvPr id="390" name="Ally - Logo - Light Background.png"/>
          <p:cNvPicPr>
            <a:picLocks noChangeAspect="1"/>
          </p:cNvPicPr>
          <p:nvPr/>
        </p:nvPicPr>
        <p:blipFill>
          <a:blip r:embed="rId3"/>
          <a:srcRect t="27767"/>
          <a:stretch>
            <a:fillRect/>
          </a:stretch>
        </p:blipFill>
        <p:spPr>
          <a:xfrm>
            <a:off x="2415759" y="3091094"/>
            <a:ext cx="7848162" cy="27156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22" y="3654032"/>
            <a:ext cx="3116200" cy="360778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21" name="Shape 221"/>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222" name="Shape 222"/>
          <p:cNvSpPr/>
          <p:nvPr/>
        </p:nvSpPr>
        <p:spPr>
          <a:xfrm>
            <a:off x="195007" y="5295729"/>
            <a:ext cx="2726230" cy="1723114"/>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Falta de conocimiento sobre cómo lo está haciendo la institución</a:t>
            </a:r>
            <a:endParaRPr dirty="0"/>
          </a:p>
        </p:txBody>
      </p:sp>
      <p:sp>
        <p:nvSpPr>
          <p:cNvPr id="223" name="Shape 223"/>
          <p:cNvSpPr>
            <a:spLocks noGrp="1"/>
          </p:cNvSpPr>
          <p:nvPr>
            <p:ph type="title"/>
          </p:nvPr>
        </p:nvSpPr>
        <p:spPr>
          <a:xfrm>
            <a:off x="444607" y="404489"/>
            <a:ext cx="12115586" cy="1096065"/>
          </a:xfrm>
          <a:prstGeom prst="rect">
            <a:avLst/>
          </a:prstGeom>
        </p:spPr>
        <p:txBody>
          <a:bodyPr/>
          <a:lstStyle/>
          <a:p>
            <a:r>
              <a:rPr dirty="0"/>
              <a:t>Problem</a:t>
            </a:r>
            <a:r>
              <a:rPr lang="es-VE" dirty="0"/>
              <a:t>a</a:t>
            </a:r>
            <a:r>
              <a:rPr dirty="0"/>
              <a:t>s</a:t>
            </a:r>
            <a:r>
              <a:rPr lang="es-VE" dirty="0"/>
              <a:t> institucionales</a:t>
            </a:r>
            <a:endParaRPr dirty="0"/>
          </a:p>
        </p:txBody>
      </p:sp>
      <p:sp>
        <p:nvSpPr>
          <p:cNvPr id="224" name="Shape 224"/>
          <p:cNvSpPr/>
          <p:nvPr/>
        </p:nvSpPr>
        <p:spPr>
          <a:xfrm>
            <a:off x="979318" y="4157270"/>
            <a:ext cx="1157606" cy="1180852"/>
          </a:xfrm>
          <a:custGeom>
            <a:avLst/>
            <a:gdLst/>
            <a:ahLst/>
            <a:cxnLst>
              <a:cxn ang="0">
                <a:pos x="wd2" y="hd2"/>
              </a:cxn>
              <a:cxn ang="5400000">
                <a:pos x="wd2" y="hd2"/>
              </a:cxn>
              <a:cxn ang="10800000">
                <a:pos x="wd2" y="hd2"/>
              </a:cxn>
              <a:cxn ang="16200000">
                <a:pos x="wd2" y="hd2"/>
              </a:cxn>
            </a:cxnLst>
            <a:rect l="0" t="0" r="r" b="b"/>
            <a:pathLst>
              <a:path w="21449" h="21600" extrusionOk="0">
                <a:moveTo>
                  <a:pt x="8825" y="14989"/>
                </a:moveTo>
                <a:cubicBezTo>
                  <a:pt x="5319" y="14989"/>
                  <a:pt x="2466" y="12173"/>
                  <a:pt x="2466" y="8712"/>
                </a:cubicBezTo>
                <a:cubicBezTo>
                  <a:pt x="2466" y="5250"/>
                  <a:pt x="5319" y="2435"/>
                  <a:pt x="8825" y="2435"/>
                </a:cubicBezTo>
                <a:cubicBezTo>
                  <a:pt x="12331" y="2435"/>
                  <a:pt x="15183" y="5250"/>
                  <a:pt x="15183" y="8712"/>
                </a:cubicBezTo>
                <a:cubicBezTo>
                  <a:pt x="15183" y="12173"/>
                  <a:pt x="12331" y="14989"/>
                  <a:pt x="8825" y="14989"/>
                </a:cubicBezTo>
                <a:close/>
                <a:moveTo>
                  <a:pt x="16213" y="13473"/>
                </a:moveTo>
                <a:lnTo>
                  <a:pt x="16281" y="13366"/>
                </a:lnTo>
                <a:cubicBezTo>
                  <a:pt x="17176" y="11973"/>
                  <a:pt x="17649" y="10364"/>
                  <a:pt x="17649" y="8712"/>
                </a:cubicBezTo>
                <a:cubicBezTo>
                  <a:pt x="17649" y="3908"/>
                  <a:pt x="13691" y="0"/>
                  <a:pt x="8825" y="0"/>
                </a:cubicBezTo>
                <a:cubicBezTo>
                  <a:pt x="3959" y="0"/>
                  <a:pt x="0" y="3908"/>
                  <a:pt x="0" y="8712"/>
                </a:cubicBezTo>
                <a:cubicBezTo>
                  <a:pt x="0" y="13516"/>
                  <a:pt x="3959" y="17424"/>
                  <a:pt x="8825" y="17424"/>
                </a:cubicBezTo>
                <a:cubicBezTo>
                  <a:pt x="10414" y="17424"/>
                  <a:pt x="11973" y="17000"/>
                  <a:pt x="13334" y="16198"/>
                </a:cubicBezTo>
                <a:lnTo>
                  <a:pt x="13440" y="16135"/>
                </a:lnTo>
                <a:lnTo>
                  <a:pt x="18118" y="20882"/>
                </a:lnTo>
                <a:cubicBezTo>
                  <a:pt x="18508" y="21267"/>
                  <a:pt x="18969" y="21600"/>
                  <a:pt x="19451" y="21600"/>
                </a:cubicBezTo>
                <a:lnTo>
                  <a:pt x="19452" y="21600"/>
                </a:lnTo>
                <a:cubicBezTo>
                  <a:pt x="20227" y="21600"/>
                  <a:pt x="20989" y="20944"/>
                  <a:pt x="21306" y="20191"/>
                </a:cubicBezTo>
                <a:cubicBezTo>
                  <a:pt x="21600" y="19489"/>
                  <a:pt x="21435" y="18693"/>
                  <a:pt x="20852" y="18118"/>
                </a:cubicBezTo>
                <a:cubicBezTo>
                  <a:pt x="20852" y="18118"/>
                  <a:pt x="16213" y="13473"/>
                  <a:pt x="16213" y="13473"/>
                </a:cubicBezTo>
                <a:close/>
              </a:path>
            </a:pathLst>
          </a:custGeom>
          <a:solidFill>
            <a:srgbClr val="C800A1"/>
          </a:solidFill>
          <a:ln w="12700">
            <a:miter lim="400000"/>
          </a:ln>
        </p:spPr>
        <p:txBody>
          <a:bodyPr lIns="71436" tIns="71436" rIns="71436" bIns="71436" anchor="ctr"/>
          <a:lstStyle/>
          <a:p>
            <a:pPr defTabSz="825500">
              <a:defRPr sz="300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a:p>
        </p:txBody>
      </p:sp>
      <p:sp>
        <p:nvSpPr>
          <p:cNvPr id="225" name="Shape 225"/>
          <p:cNvSpPr/>
          <p:nvPr/>
        </p:nvSpPr>
        <p:spPr>
          <a:xfrm>
            <a:off x="3298624" y="3649258"/>
            <a:ext cx="3116200" cy="3612556"/>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26" name="Shape 226"/>
          <p:cNvSpPr/>
          <p:nvPr/>
        </p:nvSpPr>
        <p:spPr>
          <a:xfrm>
            <a:off x="6589976"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27" name="Shape 227"/>
          <p:cNvSpPr/>
          <p:nvPr/>
        </p:nvSpPr>
        <p:spPr>
          <a:xfrm>
            <a:off x="9888578"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28" name="Shape 228"/>
          <p:cNvSpPr/>
          <p:nvPr/>
        </p:nvSpPr>
        <p:spPr>
          <a:xfrm>
            <a:off x="22" y="3451885"/>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29" name="Shape 229"/>
          <p:cNvSpPr/>
          <p:nvPr/>
        </p:nvSpPr>
        <p:spPr>
          <a:xfrm>
            <a:off x="4435786" y="4157270"/>
            <a:ext cx="834626" cy="1180852"/>
          </a:xfrm>
          <a:custGeom>
            <a:avLst/>
            <a:gdLst/>
            <a:ahLst/>
            <a:cxnLst>
              <a:cxn ang="0">
                <a:pos x="wd2" y="hd2"/>
              </a:cxn>
              <a:cxn ang="5400000">
                <a:pos x="wd2" y="hd2"/>
              </a:cxn>
              <a:cxn ang="10800000">
                <a:pos x="wd2" y="hd2"/>
              </a:cxn>
              <a:cxn ang="16200000">
                <a:pos x="wd2" y="hd2"/>
              </a:cxn>
            </a:cxnLst>
            <a:rect l="0" t="0" r="r" b="b"/>
            <a:pathLst>
              <a:path w="21600" h="21600" extrusionOk="0">
                <a:moveTo>
                  <a:pt x="10800" y="11535"/>
                </a:moveTo>
                <a:cubicBezTo>
                  <a:pt x="7279" y="11535"/>
                  <a:pt x="4425" y="9519"/>
                  <a:pt x="4425" y="7033"/>
                </a:cubicBezTo>
                <a:cubicBezTo>
                  <a:pt x="4425" y="4546"/>
                  <a:pt x="7279" y="2530"/>
                  <a:pt x="10800" y="2530"/>
                </a:cubicBezTo>
                <a:cubicBezTo>
                  <a:pt x="14321" y="2530"/>
                  <a:pt x="17175" y="4546"/>
                  <a:pt x="17175" y="7033"/>
                </a:cubicBezTo>
                <a:cubicBezTo>
                  <a:pt x="17175" y="9519"/>
                  <a:pt x="14321" y="11535"/>
                  <a:pt x="10800" y="11535"/>
                </a:cubicBezTo>
                <a:close/>
                <a:moveTo>
                  <a:pt x="10800" y="0"/>
                </a:moveTo>
                <a:cubicBezTo>
                  <a:pt x="4835" y="0"/>
                  <a:pt x="0" y="3415"/>
                  <a:pt x="0" y="7628"/>
                </a:cubicBezTo>
                <a:cubicBezTo>
                  <a:pt x="0" y="9353"/>
                  <a:pt x="812" y="10944"/>
                  <a:pt x="2178" y="12222"/>
                </a:cubicBezTo>
                <a:cubicBezTo>
                  <a:pt x="2261" y="12320"/>
                  <a:pt x="10220" y="21373"/>
                  <a:pt x="10220" y="21373"/>
                </a:cubicBezTo>
                <a:cubicBezTo>
                  <a:pt x="10354" y="21524"/>
                  <a:pt x="10577" y="21600"/>
                  <a:pt x="10800" y="21600"/>
                </a:cubicBezTo>
                <a:cubicBezTo>
                  <a:pt x="11023" y="21600"/>
                  <a:pt x="11246" y="21524"/>
                  <a:pt x="11380" y="21373"/>
                </a:cubicBezTo>
                <a:cubicBezTo>
                  <a:pt x="11380" y="21373"/>
                  <a:pt x="19339" y="12320"/>
                  <a:pt x="19422" y="12222"/>
                </a:cubicBezTo>
                <a:cubicBezTo>
                  <a:pt x="20788" y="10944"/>
                  <a:pt x="21600" y="9353"/>
                  <a:pt x="21600" y="7628"/>
                </a:cubicBezTo>
                <a:cubicBezTo>
                  <a:pt x="21600" y="3415"/>
                  <a:pt x="16765" y="0"/>
                  <a:pt x="10800" y="0"/>
                </a:cubicBez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30" name="Shape 230"/>
          <p:cNvSpPr/>
          <p:nvPr/>
        </p:nvSpPr>
        <p:spPr>
          <a:xfrm>
            <a:off x="3300974" y="3451885"/>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31" name="Shape 231"/>
          <p:cNvSpPr/>
          <p:nvPr/>
        </p:nvSpPr>
        <p:spPr>
          <a:xfrm>
            <a:off x="3493609"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dirty="0" err="1"/>
              <a:t>Dif</a:t>
            </a:r>
            <a:r>
              <a:rPr lang="es-VE" dirty="0" err="1"/>
              <a:t>icultad</a:t>
            </a:r>
            <a:r>
              <a:rPr lang="es-VE" dirty="0"/>
              <a:t> para rastrear e identificar en qué debe enfocarse</a:t>
            </a:r>
            <a:endParaRPr dirty="0"/>
          </a:p>
        </p:txBody>
      </p:sp>
      <p:sp>
        <p:nvSpPr>
          <p:cNvPr id="232" name="Shape 232"/>
          <p:cNvSpPr/>
          <p:nvPr/>
        </p:nvSpPr>
        <p:spPr>
          <a:xfrm>
            <a:off x="10853008" y="4199664"/>
            <a:ext cx="980608" cy="1096065"/>
          </a:xfrm>
          <a:custGeom>
            <a:avLst/>
            <a:gdLst/>
            <a:ahLst/>
            <a:cxnLst>
              <a:cxn ang="0">
                <a:pos x="wd2" y="hd2"/>
              </a:cxn>
              <a:cxn ang="5400000">
                <a:pos x="wd2" y="hd2"/>
              </a:cxn>
              <a:cxn ang="10800000">
                <a:pos x="wd2" y="hd2"/>
              </a:cxn>
              <a:cxn ang="16200000">
                <a:pos x="wd2" y="hd2"/>
              </a:cxn>
            </a:cxnLst>
            <a:rect l="0" t="0" r="r" b="b"/>
            <a:pathLst>
              <a:path w="21600" h="21600" extrusionOk="0">
                <a:moveTo>
                  <a:pt x="4065" y="0"/>
                </a:moveTo>
                <a:lnTo>
                  <a:pt x="4065" y="15962"/>
                </a:lnTo>
                <a:lnTo>
                  <a:pt x="0" y="19358"/>
                </a:lnTo>
                <a:lnTo>
                  <a:pt x="2509" y="21600"/>
                </a:lnTo>
                <a:lnTo>
                  <a:pt x="4065" y="20117"/>
                </a:lnTo>
                <a:lnTo>
                  <a:pt x="4065" y="20348"/>
                </a:lnTo>
                <a:lnTo>
                  <a:pt x="21600" y="20348"/>
                </a:lnTo>
                <a:lnTo>
                  <a:pt x="21600" y="5933"/>
                </a:lnTo>
                <a:cubicBezTo>
                  <a:pt x="21600" y="5933"/>
                  <a:pt x="15208" y="0"/>
                  <a:pt x="15208" y="0"/>
                </a:cubicBezTo>
                <a:lnTo>
                  <a:pt x="4065" y="0"/>
                </a:lnTo>
                <a:close/>
                <a:moveTo>
                  <a:pt x="5906" y="1651"/>
                </a:moveTo>
                <a:lnTo>
                  <a:pt x="14126" y="1651"/>
                </a:lnTo>
                <a:lnTo>
                  <a:pt x="14126" y="6686"/>
                </a:lnTo>
                <a:lnTo>
                  <a:pt x="19752" y="6686"/>
                </a:lnTo>
                <a:cubicBezTo>
                  <a:pt x="19752" y="6686"/>
                  <a:pt x="19752" y="18697"/>
                  <a:pt x="19752" y="18697"/>
                </a:cubicBezTo>
                <a:lnTo>
                  <a:pt x="5906" y="18697"/>
                </a:lnTo>
                <a:lnTo>
                  <a:pt x="5906" y="18350"/>
                </a:lnTo>
                <a:lnTo>
                  <a:pt x="11896" y="12631"/>
                </a:lnTo>
                <a:lnTo>
                  <a:pt x="13134" y="13743"/>
                </a:lnTo>
                <a:lnTo>
                  <a:pt x="16602" y="10644"/>
                </a:lnTo>
                <a:lnTo>
                  <a:pt x="12265" y="6762"/>
                </a:lnTo>
                <a:lnTo>
                  <a:pt x="8797" y="9867"/>
                </a:lnTo>
                <a:lnTo>
                  <a:pt x="10029" y="10974"/>
                </a:lnTo>
                <a:lnTo>
                  <a:pt x="5906" y="14421"/>
                </a:lnTo>
                <a:lnTo>
                  <a:pt x="5906" y="1651"/>
                </a:lnTo>
                <a:close/>
                <a:moveTo>
                  <a:pt x="15506" y="2654"/>
                </a:moveTo>
                <a:lnTo>
                  <a:pt x="18521" y="5446"/>
                </a:lnTo>
                <a:lnTo>
                  <a:pt x="15506" y="5446"/>
                </a:lnTo>
                <a:cubicBezTo>
                  <a:pt x="15506" y="5446"/>
                  <a:pt x="15506" y="2654"/>
                  <a:pt x="15506" y="2654"/>
                </a:cubicBezTo>
                <a:close/>
                <a:moveTo>
                  <a:pt x="11157" y="5933"/>
                </a:moveTo>
                <a:cubicBezTo>
                  <a:pt x="11026" y="5933"/>
                  <a:pt x="10894" y="5976"/>
                  <a:pt x="10794" y="6066"/>
                </a:cubicBezTo>
                <a:lnTo>
                  <a:pt x="7617" y="8905"/>
                </a:lnTo>
                <a:cubicBezTo>
                  <a:pt x="7420" y="9087"/>
                  <a:pt x="7414" y="9375"/>
                  <a:pt x="7617" y="9560"/>
                </a:cubicBezTo>
                <a:cubicBezTo>
                  <a:pt x="7814" y="9735"/>
                  <a:pt x="8145" y="9734"/>
                  <a:pt x="8343" y="9554"/>
                </a:cubicBezTo>
                <a:lnTo>
                  <a:pt x="11520" y="6715"/>
                </a:lnTo>
                <a:cubicBezTo>
                  <a:pt x="11721" y="6535"/>
                  <a:pt x="11721" y="6244"/>
                  <a:pt x="11520" y="6066"/>
                </a:cubicBezTo>
                <a:cubicBezTo>
                  <a:pt x="11419" y="5976"/>
                  <a:pt x="11288" y="5933"/>
                  <a:pt x="11157" y="5933"/>
                </a:cubicBezTo>
                <a:close/>
                <a:moveTo>
                  <a:pt x="16965" y="10754"/>
                </a:moveTo>
                <a:cubicBezTo>
                  <a:pt x="16834" y="10754"/>
                  <a:pt x="16703" y="10798"/>
                  <a:pt x="16602" y="10887"/>
                </a:cubicBezTo>
                <a:lnTo>
                  <a:pt x="13425" y="13726"/>
                </a:lnTo>
                <a:cubicBezTo>
                  <a:pt x="13224" y="13907"/>
                  <a:pt x="13224" y="14198"/>
                  <a:pt x="13425" y="14375"/>
                </a:cubicBezTo>
                <a:cubicBezTo>
                  <a:pt x="13627" y="14555"/>
                  <a:pt x="13952" y="14552"/>
                  <a:pt x="14152" y="14375"/>
                </a:cubicBezTo>
                <a:lnTo>
                  <a:pt x="17328" y="11536"/>
                </a:lnTo>
                <a:cubicBezTo>
                  <a:pt x="17531" y="11356"/>
                  <a:pt x="17529" y="11067"/>
                  <a:pt x="17328" y="10887"/>
                </a:cubicBezTo>
                <a:cubicBezTo>
                  <a:pt x="17229" y="10798"/>
                  <a:pt x="17096" y="10754"/>
                  <a:pt x="16965" y="10754"/>
                </a:cubicBez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33" name="Shape 233"/>
          <p:cNvSpPr/>
          <p:nvPr/>
        </p:nvSpPr>
        <p:spPr>
          <a:xfrm>
            <a:off x="9980197"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Demandas por requerimientos legales</a:t>
            </a:r>
            <a:endParaRPr dirty="0"/>
          </a:p>
        </p:txBody>
      </p:sp>
      <p:sp>
        <p:nvSpPr>
          <p:cNvPr id="234" name="Shape 234"/>
          <p:cNvSpPr/>
          <p:nvPr/>
        </p:nvSpPr>
        <p:spPr>
          <a:xfrm>
            <a:off x="6834395"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Proceso de trabajo de remediación manual</a:t>
            </a:r>
            <a:endParaRPr dirty="0"/>
          </a:p>
        </p:txBody>
      </p:sp>
      <p:sp>
        <p:nvSpPr>
          <p:cNvPr id="235" name="Shape 235"/>
          <p:cNvSpPr/>
          <p:nvPr/>
        </p:nvSpPr>
        <p:spPr>
          <a:xfrm>
            <a:off x="6589976" y="3451885"/>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36" name="Shape 236"/>
          <p:cNvSpPr/>
          <p:nvPr/>
        </p:nvSpPr>
        <p:spPr>
          <a:xfrm>
            <a:off x="9890928" y="3451885"/>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37" name="Shape 237"/>
          <p:cNvSpPr/>
          <p:nvPr/>
        </p:nvSpPr>
        <p:spPr>
          <a:xfrm>
            <a:off x="7698874" y="4199664"/>
            <a:ext cx="997273" cy="1096065"/>
          </a:xfrm>
          <a:custGeom>
            <a:avLst/>
            <a:gdLst/>
            <a:ahLst/>
            <a:cxnLst>
              <a:cxn ang="0">
                <a:pos x="wd2" y="hd2"/>
              </a:cxn>
              <a:cxn ang="5400000">
                <a:pos x="wd2" y="hd2"/>
              </a:cxn>
              <a:cxn ang="10800000">
                <a:pos x="wd2" y="hd2"/>
              </a:cxn>
              <a:cxn ang="16200000">
                <a:pos x="wd2" y="hd2"/>
              </a:cxn>
            </a:cxnLst>
            <a:rect l="0" t="0" r="r" b="b"/>
            <a:pathLst>
              <a:path w="21600" h="21600" extrusionOk="0">
                <a:moveTo>
                  <a:pt x="1868" y="0"/>
                </a:moveTo>
                <a:cubicBezTo>
                  <a:pt x="842" y="0"/>
                  <a:pt x="0" y="764"/>
                  <a:pt x="0" y="1697"/>
                </a:cubicBezTo>
                <a:lnTo>
                  <a:pt x="0" y="19903"/>
                </a:lnTo>
                <a:cubicBezTo>
                  <a:pt x="0" y="20836"/>
                  <a:pt x="842" y="21600"/>
                  <a:pt x="1868" y="21600"/>
                </a:cubicBezTo>
                <a:lnTo>
                  <a:pt x="15366" y="21600"/>
                </a:lnTo>
                <a:cubicBezTo>
                  <a:pt x="16392" y="21600"/>
                  <a:pt x="17227" y="20836"/>
                  <a:pt x="17227" y="19903"/>
                </a:cubicBezTo>
                <a:lnTo>
                  <a:pt x="17227" y="1697"/>
                </a:lnTo>
                <a:cubicBezTo>
                  <a:pt x="17227" y="764"/>
                  <a:pt x="16392" y="0"/>
                  <a:pt x="15366" y="0"/>
                </a:cubicBezTo>
                <a:lnTo>
                  <a:pt x="1868" y="0"/>
                </a:lnTo>
                <a:close/>
                <a:moveTo>
                  <a:pt x="19326" y="1967"/>
                </a:moveTo>
                <a:lnTo>
                  <a:pt x="19326" y="2864"/>
                </a:lnTo>
                <a:lnTo>
                  <a:pt x="18845" y="2864"/>
                </a:lnTo>
                <a:lnTo>
                  <a:pt x="18845" y="3522"/>
                </a:lnTo>
                <a:lnTo>
                  <a:pt x="18974" y="3522"/>
                </a:lnTo>
                <a:lnTo>
                  <a:pt x="18974" y="17340"/>
                </a:lnTo>
                <a:lnTo>
                  <a:pt x="20747" y="17340"/>
                </a:lnTo>
                <a:lnTo>
                  <a:pt x="20747" y="4223"/>
                </a:lnTo>
                <a:lnTo>
                  <a:pt x="21255" y="4223"/>
                </a:lnTo>
                <a:lnTo>
                  <a:pt x="21255" y="11181"/>
                </a:lnTo>
                <a:lnTo>
                  <a:pt x="21600" y="11181"/>
                </a:lnTo>
                <a:lnTo>
                  <a:pt x="21600" y="3903"/>
                </a:lnTo>
                <a:cubicBezTo>
                  <a:pt x="21600" y="3903"/>
                  <a:pt x="21255" y="3903"/>
                  <a:pt x="21255" y="3903"/>
                </a:cubicBezTo>
                <a:lnTo>
                  <a:pt x="20747" y="3903"/>
                </a:lnTo>
                <a:lnTo>
                  <a:pt x="20747" y="3522"/>
                </a:lnTo>
                <a:lnTo>
                  <a:pt x="20876" y="3522"/>
                </a:lnTo>
                <a:lnTo>
                  <a:pt x="20876" y="2864"/>
                </a:lnTo>
                <a:lnTo>
                  <a:pt x="20395" y="2864"/>
                </a:lnTo>
                <a:lnTo>
                  <a:pt x="20395" y="1967"/>
                </a:lnTo>
                <a:lnTo>
                  <a:pt x="19326" y="1967"/>
                </a:lnTo>
                <a:close/>
                <a:moveTo>
                  <a:pt x="2220" y="3940"/>
                </a:moveTo>
                <a:lnTo>
                  <a:pt x="15007" y="3940"/>
                </a:lnTo>
                <a:cubicBezTo>
                  <a:pt x="15007" y="3940"/>
                  <a:pt x="15007" y="4985"/>
                  <a:pt x="15007" y="4985"/>
                </a:cubicBezTo>
                <a:lnTo>
                  <a:pt x="2220" y="4985"/>
                </a:lnTo>
                <a:lnTo>
                  <a:pt x="2220" y="3940"/>
                </a:lnTo>
                <a:close/>
                <a:moveTo>
                  <a:pt x="2220" y="5778"/>
                </a:moveTo>
                <a:lnTo>
                  <a:pt x="15007" y="5778"/>
                </a:lnTo>
                <a:cubicBezTo>
                  <a:pt x="15007" y="5778"/>
                  <a:pt x="15007" y="6829"/>
                  <a:pt x="15007" y="6829"/>
                </a:cubicBezTo>
                <a:lnTo>
                  <a:pt x="2220" y="6829"/>
                </a:lnTo>
                <a:lnTo>
                  <a:pt x="2220" y="5778"/>
                </a:lnTo>
                <a:close/>
                <a:moveTo>
                  <a:pt x="2220" y="7616"/>
                </a:moveTo>
                <a:lnTo>
                  <a:pt x="15007" y="7616"/>
                </a:lnTo>
                <a:cubicBezTo>
                  <a:pt x="15007" y="7616"/>
                  <a:pt x="15007" y="8667"/>
                  <a:pt x="15007" y="8667"/>
                </a:cubicBezTo>
                <a:lnTo>
                  <a:pt x="2220" y="8667"/>
                </a:lnTo>
                <a:lnTo>
                  <a:pt x="2220" y="7616"/>
                </a:lnTo>
                <a:close/>
                <a:moveTo>
                  <a:pt x="2220" y="9460"/>
                </a:moveTo>
                <a:lnTo>
                  <a:pt x="15007" y="9460"/>
                </a:lnTo>
                <a:cubicBezTo>
                  <a:pt x="15007" y="9460"/>
                  <a:pt x="15007" y="10505"/>
                  <a:pt x="15007" y="10505"/>
                </a:cubicBezTo>
                <a:lnTo>
                  <a:pt x="2220" y="10505"/>
                </a:lnTo>
                <a:lnTo>
                  <a:pt x="2220" y="9460"/>
                </a:lnTo>
                <a:close/>
                <a:moveTo>
                  <a:pt x="2220" y="11298"/>
                </a:moveTo>
                <a:lnTo>
                  <a:pt x="15007" y="11298"/>
                </a:lnTo>
                <a:cubicBezTo>
                  <a:pt x="15007" y="11298"/>
                  <a:pt x="15007" y="12349"/>
                  <a:pt x="15007" y="12349"/>
                </a:cubicBezTo>
                <a:lnTo>
                  <a:pt x="2220" y="12349"/>
                </a:lnTo>
                <a:lnTo>
                  <a:pt x="2220" y="11298"/>
                </a:lnTo>
                <a:close/>
                <a:moveTo>
                  <a:pt x="10553" y="13498"/>
                </a:moveTo>
                <a:lnTo>
                  <a:pt x="15007" y="13498"/>
                </a:lnTo>
                <a:cubicBezTo>
                  <a:pt x="15007" y="13498"/>
                  <a:pt x="15007" y="14550"/>
                  <a:pt x="15007" y="14550"/>
                </a:cubicBezTo>
                <a:lnTo>
                  <a:pt x="10553" y="14550"/>
                </a:lnTo>
                <a:lnTo>
                  <a:pt x="10553" y="13498"/>
                </a:lnTo>
                <a:close/>
                <a:moveTo>
                  <a:pt x="18845" y="17703"/>
                </a:moveTo>
                <a:lnTo>
                  <a:pt x="18845" y="17998"/>
                </a:lnTo>
                <a:lnTo>
                  <a:pt x="19522" y="19061"/>
                </a:lnTo>
                <a:lnTo>
                  <a:pt x="19651" y="19061"/>
                </a:lnTo>
                <a:lnTo>
                  <a:pt x="19651" y="19498"/>
                </a:lnTo>
                <a:lnTo>
                  <a:pt x="19806" y="19498"/>
                </a:lnTo>
                <a:lnTo>
                  <a:pt x="19806" y="19061"/>
                </a:lnTo>
                <a:lnTo>
                  <a:pt x="19948" y="19061"/>
                </a:lnTo>
                <a:lnTo>
                  <a:pt x="20618" y="17998"/>
                </a:lnTo>
                <a:cubicBezTo>
                  <a:pt x="20618" y="17998"/>
                  <a:pt x="20619" y="17703"/>
                  <a:pt x="20618" y="17703"/>
                </a:cubicBezTo>
                <a:lnTo>
                  <a:pt x="18845" y="17703"/>
                </a:ln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22" y="3560829"/>
            <a:ext cx="4175229"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42" name="Shape 242"/>
          <p:cNvSpPr/>
          <p:nvPr/>
        </p:nvSpPr>
        <p:spPr>
          <a:xfrm>
            <a:off x="-3050" y="3451885"/>
            <a:ext cx="4178301"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43" name="Shape 243"/>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244" name="Shape 244"/>
          <p:cNvSpPr/>
          <p:nvPr/>
        </p:nvSpPr>
        <p:spPr>
          <a:xfrm>
            <a:off x="724522" y="5598162"/>
            <a:ext cx="2726230"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Falta de conciencia sobre qué hacer</a:t>
            </a:r>
            <a:endParaRPr dirty="0"/>
          </a:p>
        </p:txBody>
      </p:sp>
      <p:sp>
        <p:nvSpPr>
          <p:cNvPr id="245" name="Shape 245"/>
          <p:cNvSpPr>
            <a:spLocks noGrp="1"/>
          </p:cNvSpPr>
          <p:nvPr>
            <p:ph type="title"/>
          </p:nvPr>
        </p:nvSpPr>
        <p:spPr>
          <a:xfrm>
            <a:off x="444607" y="404489"/>
            <a:ext cx="12115586" cy="1096065"/>
          </a:xfrm>
          <a:prstGeom prst="rect">
            <a:avLst/>
          </a:prstGeom>
        </p:spPr>
        <p:txBody>
          <a:bodyPr/>
          <a:lstStyle/>
          <a:p>
            <a:r>
              <a:rPr lang="es-VE" dirty="0"/>
              <a:t>Problemas del instructor</a:t>
            </a:r>
            <a:endParaRPr dirty="0"/>
          </a:p>
        </p:txBody>
      </p:sp>
      <p:sp>
        <p:nvSpPr>
          <p:cNvPr id="246" name="Shape 246"/>
          <p:cNvSpPr/>
          <p:nvPr/>
        </p:nvSpPr>
        <p:spPr>
          <a:xfrm>
            <a:off x="4419642" y="3554433"/>
            <a:ext cx="4175228"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47" name="Shape 247"/>
          <p:cNvSpPr/>
          <p:nvPr/>
        </p:nvSpPr>
        <p:spPr>
          <a:xfrm>
            <a:off x="8829549" y="3520668"/>
            <a:ext cx="4175229"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48" name="Shape 248"/>
          <p:cNvSpPr/>
          <p:nvPr/>
        </p:nvSpPr>
        <p:spPr>
          <a:xfrm>
            <a:off x="4640277" y="5598162"/>
            <a:ext cx="3724246"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Falta de comprensión sobre cómo esto puede afectar a los estudiantes</a:t>
            </a:r>
            <a:endParaRPr dirty="0"/>
          </a:p>
        </p:txBody>
      </p:sp>
      <p:sp>
        <p:nvSpPr>
          <p:cNvPr id="249" name="Shape 249"/>
          <p:cNvSpPr/>
          <p:nvPr/>
        </p:nvSpPr>
        <p:spPr>
          <a:xfrm>
            <a:off x="9082946" y="5598162"/>
            <a:ext cx="3668435"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Falta de guía sobre cómo mejorar la accesibilidad</a:t>
            </a:r>
            <a:endParaRPr dirty="0"/>
          </a:p>
        </p:txBody>
      </p:sp>
      <p:sp>
        <p:nvSpPr>
          <p:cNvPr id="250" name="Shape 250"/>
          <p:cNvSpPr/>
          <p:nvPr/>
        </p:nvSpPr>
        <p:spPr>
          <a:xfrm>
            <a:off x="4413250" y="3451885"/>
            <a:ext cx="4178300"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51" name="Shape 251"/>
          <p:cNvSpPr/>
          <p:nvPr/>
        </p:nvSpPr>
        <p:spPr>
          <a:xfrm>
            <a:off x="8832870" y="3451885"/>
            <a:ext cx="4225583"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52" name="Shape 252"/>
          <p:cNvSpPr/>
          <p:nvPr/>
        </p:nvSpPr>
        <p:spPr>
          <a:xfrm>
            <a:off x="1755500" y="4199664"/>
            <a:ext cx="664272" cy="1096065"/>
          </a:xfrm>
          <a:custGeom>
            <a:avLst/>
            <a:gdLst/>
            <a:ahLst/>
            <a:cxnLst>
              <a:cxn ang="0">
                <a:pos x="wd2" y="hd2"/>
              </a:cxn>
              <a:cxn ang="5400000">
                <a:pos x="wd2" y="hd2"/>
              </a:cxn>
              <a:cxn ang="10800000">
                <a:pos x="wd2" y="hd2"/>
              </a:cxn>
              <a:cxn ang="16200000">
                <a:pos x="wd2" y="hd2"/>
              </a:cxn>
            </a:cxnLst>
            <a:rect l="0" t="0" r="r" b="b"/>
            <a:pathLst>
              <a:path w="21581" h="21600" extrusionOk="0">
                <a:moveTo>
                  <a:pt x="8667" y="18581"/>
                </a:moveTo>
                <a:lnTo>
                  <a:pt x="12394" y="18581"/>
                </a:lnTo>
                <a:cubicBezTo>
                  <a:pt x="12681" y="18581"/>
                  <a:pt x="12913" y="18722"/>
                  <a:pt x="12913" y="18895"/>
                </a:cubicBezTo>
                <a:lnTo>
                  <a:pt x="12913" y="21285"/>
                </a:lnTo>
                <a:cubicBezTo>
                  <a:pt x="12913" y="21459"/>
                  <a:pt x="12681" y="21600"/>
                  <a:pt x="12394" y="21600"/>
                </a:cubicBezTo>
                <a:lnTo>
                  <a:pt x="8667" y="21600"/>
                </a:lnTo>
                <a:cubicBezTo>
                  <a:pt x="8381" y="21600"/>
                  <a:pt x="8148" y="21459"/>
                  <a:pt x="8148" y="21285"/>
                </a:cubicBezTo>
                <a:lnTo>
                  <a:pt x="8148" y="18895"/>
                </a:lnTo>
                <a:cubicBezTo>
                  <a:pt x="8148" y="18722"/>
                  <a:pt x="8381" y="18581"/>
                  <a:pt x="8667" y="18581"/>
                </a:cubicBezTo>
                <a:close/>
                <a:moveTo>
                  <a:pt x="2940" y="1909"/>
                </a:moveTo>
                <a:cubicBezTo>
                  <a:pt x="4912" y="637"/>
                  <a:pt x="7619" y="0"/>
                  <a:pt x="11061" y="0"/>
                </a:cubicBezTo>
                <a:cubicBezTo>
                  <a:pt x="14244" y="0"/>
                  <a:pt x="16794" y="544"/>
                  <a:pt x="18708" y="1633"/>
                </a:cubicBezTo>
                <a:cubicBezTo>
                  <a:pt x="20623" y="2722"/>
                  <a:pt x="21581" y="4113"/>
                  <a:pt x="21581" y="5806"/>
                </a:cubicBezTo>
                <a:cubicBezTo>
                  <a:pt x="21581" y="6832"/>
                  <a:pt x="21234" y="7665"/>
                  <a:pt x="20539" y="8303"/>
                </a:cubicBezTo>
                <a:cubicBezTo>
                  <a:pt x="19845" y="8942"/>
                  <a:pt x="18422" y="9881"/>
                  <a:pt x="16271" y="11119"/>
                </a:cubicBezTo>
                <a:cubicBezTo>
                  <a:pt x="14706" y="12019"/>
                  <a:pt x="13687" y="12782"/>
                  <a:pt x="13215" y="13406"/>
                </a:cubicBezTo>
                <a:cubicBezTo>
                  <a:pt x="12801" y="13952"/>
                  <a:pt x="12569" y="14726"/>
                  <a:pt x="12517" y="15727"/>
                </a:cubicBezTo>
                <a:cubicBezTo>
                  <a:pt x="12504" y="15974"/>
                  <a:pt x="12168" y="16171"/>
                  <a:pt x="11761" y="16171"/>
                </a:cubicBezTo>
                <a:lnTo>
                  <a:pt x="9014" y="16171"/>
                </a:lnTo>
                <a:cubicBezTo>
                  <a:pt x="8584" y="16171"/>
                  <a:pt x="8242" y="15953"/>
                  <a:pt x="8255" y="15693"/>
                </a:cubicBezTo>
                <a:cubicBezTo>
                  <a:pt x="8311" y="14528"/>
                  <a:pt x="8579" y="13572"/>
                  <a:pt x="9058" y="12825"/>
                </a:cubicBezTo>
                <a:cubicBezTo>
                  <a:pt x="9601" y="11978"/>
                  <a:pt x="10808" y="11008"/>
                  <a:pt x="12681" y="9915"/>
                </a:cubicBezTo>
                <a:lnTo>
                  <a:pt x="14635" y="8768"/>
                </a:lnTo>
                <a:cubicBezTo>
                  <a:pt x="15221" y="8439"/>
                  <a:pt x="15696" y="8095"/>
                  <a:pt x="16061" y="7737"/>
                </a:cubicBezTo>
                <a:cubicBezTo>
                  <a:pt x="16724" y="7108"/>
                  <a:pt x="17056" y="6455"/>
                  <a:pt x="17056" y="5777"/>
                </a:cubicBezTo>
                <a:cubicBezTo>
                  <a:pt x="17056" y="4829"/>
                  <a:pt x="16579" y="4007"/>
                  <a:pt x="15625" y="3310"/>
                </a:cubicBezTo>
                <a:cubicBezTo>
                  <a:pt x="14672" y="2613"/>
                  <a:pt x="13095" y="2265"/>
                  <a:pt x="10895" y="2265"/>
                </a:cubicBezTo>
                <a:cubicBezTo>
                  <a:pt x="8173" y="2265"/>
                  <a:pt x="6291" y="2865"/>
                  <a:pt x="5247" y="4064"/>
                </a:cubicBezTo>
                <a:cubicBezTo>
                  <a:pt x="4729" y="4655"/>
                  <a:pt x="4408" y="5475"/>
                  <a:pt x="4284" y="6526"/>
                </a:cubicBezTo>
                <a:cubicBezTo>
                  <a:pt x="4255" y="6766"/>
                  <a:pt x="3926" y="6953"/>
                  <a:pt x="3529" y="6953"/>
                </a:cubicBezTo>
                <a:lnTo>
                  <a:pt x="760" y="6953"/>
                </a:lnTo>
                <a:cubicBezTo>
                  <a:pt x="325" y="6953"/>
                  <a:pt x="-19" y="6731"/>
                  <a:pt x="1" y="6467"/>
                </a:cubicBezTo>
                <a:cubicBezTo>
                  <a:pt x="144" y="4601"/>
                  <a:pt x="1124" y="3081"/>
                  <a:pt x="2940" y="1909"/>
                </a:cubicBezTo>
                <a:close/>
              </a:path>
            </a:pathLst>
          </a:custGeom>
          <a:solidFill>
            <a:srgbClr val="FF7F4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53" name="Shape 253"/>
          <p:cNvSpPr/>
          <p:nvPr/>
        </p:nvSpPr>
        <p:spPr>
          <a:xfrm>
            <a:off x="10576182" y="4199664"/>
            <a:ext cx="681963" cy="1096065"/>
          </a:xfrm>
          <a:custGeom>
            <a:avLst/>
            <a:gdLst/>
            <a:ahLst/>
            <a:cxnLst>
              <a:cxn ang="0">
                <a:pos x="wd2" y="hd2"/>
              </a:cxn>
              <a:cxn ang="5400000">
                <a:pos x="wd2" y="hd2"/>
              </a:cxn>
              <a:cxn ang="10800000">
                <a:pos x="wd2" y="hd2"/>
              </a:cxn>
              <a:cxn ang="16200000">
                <a:pos x="wd2" y="hd2"/>
              </a:cxn>
            </a:cxnLst>
            <a:rect l="0" t="0" r="r" b="b"/>
            <a:pathLst>
              <a:path w="21600" h="21600" extrusionOk="0">
                <a:moveTo>
                  <a:pt x="10546" y="0"/>
                </a:moveTo>
                <a:cubicBezTo>
                  <a:pt x="9416" y="0"/>
                  <a:pt x="8506" y="572"/>
                  <a:pt x="8506" y="1274"/>
                </a:cubicBezTo>
                <a:cubicBezTo>
                  <a:pt x="8506" y="1440"/>
                  <a:pt x="8558" y="1596"/>
                  <a:pt x="8651" y="1742"/>
                </a:cubicBezTo>
                <a:lnTo>
                  <a:pt x="6701" y="1742"/>
                </a:lnTo>
                <a:cubicBezTo>
                  <a:pt x="5567" y="1742"/>
                  <a:pt x="4643" y="2316"/>
                  <a:pt x="4643" y="3021"/>
                </a:cubicBezTo>
                <a:lnTo>
                  <a:pt x="4643" y="3985"/>
                </a:lnTo>
                <a:lnTo>
                  <a:pt x="16449" y="3985"/>
                </a:lnTo>
                <a:cubicBezTo>
                  <a:pt x="16449" y="3985"/>
                  <a:pt x="16449" y="3021"/>
                  <a:pt x="16449" y="3021"/>
                </a:cubicBezTo>
                <a:cubicBezTo>
                  <a:pt x="16449" y="2316"/>
                  <a:pt x="15525" y="1742"/>
                  <a:pt x="14391" y="1742"/>
                </a:cubicBezTo>
                <a:lnTo>
                  <a:pt x="12450" y="1742"/>
                </a:lnTo>
                <a:cubicBezTo>
                  <a:pt x="12544" y="1596"/>
                  <a:pt x="12595" y="1440"/>
                  <a:pt x="12595" y="1274"/>
                </a:cubicBezTo>
                <a:cubicBezTo>
                  <a:pt x="12595" y="572"/>
                  <a:pt x="11676" y="0"/>
                  <a:pt x="10546" y="0"/>
                </a:cubicBezTo>
                <a:close/>
                <a:moveTo>
                  <a:pt x="10546" y="558"/>
                </a:moveTo>
                <a:cubicBezTo>
                  <a:pt x="11182" y="558"/>
                  <a:pt x="11698" y="879"/>
                  <a:pt x="11698" y="1274"/>
                </a:cubicBezTo>
                <a:cubicBezTo>
                  <a:pt x="11698" y="1454"/>
                  <a:pt x="11593" y="1616"/>
                  <a:pt x="11417" y="1742"/>
                </a:cubicBezTo>
                <a:lnTo>
                  <a:pt x="9685" y="1742"/>
                </a:lnTo>
                <a:cubicBezTo>
                  <a:pt x="9508" y="1616"/>
                  <a:pt x="9394" y="1454"/>
                  <a:pt x="9394" y="1274"/>
                </a:cubicBezTo>
                <a:cubicBezTo>
                  <a:pt x="9394" y="879"/>
                  <a:pt x="9910" y="558"/>
                  <a:pt x="10546" y="558"/>
                </a:cubicBezTo>
                <a:close/>
                <a:moveTo>
                  <a:pt x="1859" y="3066"/>
                </a:moveTo>
                <a:cubicBezTo>
                  <a:pt x="931" y="3066"/>
                  <a:pt x="0" y="3641"/>
                  <a:pt x="0" y="4346"/>
                </a:cubicBezTo>
                <a:lnTo>
                  <a:pt x="0" y="20320"/>
                </a:lnTo>
                <a:cubicBezTo>
                  <a:pt x="0" y="21026"/>
                  <a:pt x="924" y="21600"/>
                  <a:pt x="2058" y="21600"/>
                </a:cubicBezTo>
                <a:lnTo>
                  <a:pt x="19542" y="21600"/>
                </a:lnTo>
                <a:cubicBezTo>
                  <a:pt x="20676" y="21600"/>
                  <a:pt x="21600" y="21026"/>
                  <a:pt x="21600" y="20320"/>
                </a:cubicBezTo>
                <a:lnTo>
                  <a:pt x="21600" y="4346"/>
                </a:lnTo>
                <a:cubicBezTo>
                  <a:pt x="21600" y="3641"/>
                  <a:pt x="20676" y="3066"/>
                  <a:pt x="19542" y="3066"/>
                </a:cubicBezTo>
                <a:lnTo>
                  <a:pt x="17229" y="3066"/>
                </a:lnTo>
                <a:cubicBezTo>
                  <a:pt x="17309" y="3208"/>
                  <a:pt x="17356" y="3359"/>
                  <a:pt x="17356" y="3517"/>
                </a:cubicBezTo>
                <a:lnTo>
                  <a:pt x="17356" y="4549"/>
                </a:lnTo>
                <a:lnTo>
                  <a:pt x="4244" y="4549"/>
                </a:lnTo>
                <a:lnTo>
                  <a:pt x="4244" y="3517"/>
                </a:lnTo>
                <a:cubicBezTo>
                  <a:pt x="4244" y="3359"/>
                  <a:pt x="4302" y="3173"/>
                  <a:pt x="4371" y="3066"/>
                </a:cubicBezTo>
                <a:lnTo>
                  <a:pt x="1859" y="3066"/>
                </a:lnTo>
                <a:close/>
                <a:moveTo>
                  <a:pt x="2340" y="7311"/>
                </a:moveTo>
                <a:lnTo>
                  <a:pt x="6239" y="7311"/>
                </a:lnTo>
                <a:lnTo>
                  <a:pt x="4171" y="9210"/>
                </a:lnTo>
                <a:lnTo>
                  <a:pt x="3201" y="8444"/>
                </a:lnTo>
                <a:lnTo>
                  <a:pt x="2621" y="8726"/>
                </a:lnTo>
                <a:lnTo>
                  <a:pt x="4217" y="9983"/>
                </a:lnTo>
                <a:lnTo>
                  <a:pt x="7055" y="7373"/>
                </a:lnTo>
                <a:cubicBezTo>
                  <a:pt x="7055" y="7373"/>
                  <a:pt x="7055" y="10242"/>
                  <a:pt x="7055" y="10242"/>
                </a:cubicBezTo>
                <a:lnTo>
                  <a:pt x="2340" y="10242"/>
                </a:lnTo>
                <a:lnTo>
                  <a:pt x="2340" y="7311"/>
                </a:lnTo>
                <a:close/>
                <a:moveTo>
                  <a:pt x="8551" y="7322"/>
                </a:moveTo>
                <a:lnTo>
                  <a:pt x="18662" y="7322"/>
                </a:lnTo>
                <a:cubicBezTo>
                  <a:pt x="18662" y="7322"/>
                  <a:pt x="18662" y="8077"/>
                  <a:pt x="18662" y="8077"/>
                </a:cubicBezTo>
                <a:lnTo>
                  <a:pt x="8551" y="8077"/>
                </a:lnTo>
                <a:lnTo>
                  <a:pt x="8551" y="7322"/>
                </a:lnTo>
                <a:close/>
                <a:moveTo>
                  <a:pt x="8551" y="8404"/>
                </a:moveTo>
                <a:lnTo>
                  <a:pt x="18662" y="8404"/>
                </a:lnTo>
                <a:cubicBezTo>
                  <a:pt x="18662" y="8404"/>
                  <a:pt x="18662" y="9160"/>
                  <a:pt x="18662" y="9160"/>
                </a:cubicBezTo>
                <a:lnTo>
                  <a:pt x="8551" y="9160"/>
                </a:lnTo>
                <a:lnTo>
                  <a:pt x="8551" y="8404"/>
                </a:lnTo>
                <a:close/>
                <a:moveTo>
                  <a:pt x="2340" y="11189"/>
                </a:moveTo>
                <a:lnTo>
                  <a:pt x="6311" y="11189"/>
                </a:lnTo>
                <a:lnTo>
                  <a:pt x="4171" y="13156"/>
                </a:lnTo>
                <a:lnTo>
                  <a:pt x="3201" y="12390"/>
                </a:lnTo>
                <a:lnTo>
                  <a:pt x="2621" y="12671"/>
                </a:lnTo>
                <a:lnTo>
                  <a:pt x="4217" y="13928"/>
                </a:lnTo>
                <a:lnTo>
                  <a:pt x="7055" y="11319"/>
                </a:lnTo>
                <a:cubicBezTo>
                  <a:pt x="7055" y="11319"/>
                  <a:pt x="7055" y="14120"/>
                  <a:pt x="7055" y="14120"/>
                </a:cubicBezTo>
                <a:lnTo>
                  <a:pt x="2340" y="14120"/>
                </a:lnTo>
                <a:lnTo>
                  <a:pt x="2340" y="11189"/>
                </a:lnTo>
                <a:close/>
                <a:moveTo>
                  <a:pt x="8551" y="11268"/>
                </a:moveTo>
                <a:lnTo>
                  <a:pt x="18662" y="11268"/>
                </a:lnTo>
                <a:cubicBezTo>
                  <a:pt x="18662" y="11268"/>
                  <a:pt x="18662" y="12023"/>
                  <a:pt x="18662" y="12023"/>
                </a:cubicBezTo>
                <a:lnTo>
                  <a:pt x="8551" y="12023"/>
                </a:lnTo>
                <a:lnTo>
                  <a:pt x="8551" y="11268"/>
                </a:lnTo>
                <a:close/>
                <a:moveTo>
                  <a:pt x="8551" y="12350"/>
                </a:moveTo>
                <a:lnTo>
                  <a:pt x="18662" y="12350"/>
                </a:lnTo>
                <a:cubicBezTo>
                  <a:pt x="18662" y="12350"/>
                  <a:pt x="18662" y="13105"/>
                  <a:pt x="18662" y="13105"/>
                </a:cubicBezTo>
                <a:lnTo>
                  <a:pt x="8551" y="13105"/>
                </a:lnTo>
                <a:lnTo>
                  <a:pt x="8551" y="12350"/>
                </a:lnTo>
                <a:close/>
                <a:moveTo>
                  <a:pt x="8551" y="15349"/>
                </a:moveTo>
                <a:lnTo>
                  <a:pt x="18662" y="15349"/>
                </a:lnTo>
                <a:cubicBezTo>
                  <a:pt x="18662" y="15349"/>
                  <a:pt x="18662" y="16104"/>
                  <a:pt x="18662" y="16104"/>
                </a:cubicBezTo>
                <a:lnTo>
                  <a:pt x="8551" y="16104"/>
                </a:lnTo>
                <a:lnTo>
                  <a:pt x="8551" y="15349"/>
                </a:lnTo>
                <a:close/>
                <a:moveTo>
                  <a:pt x="2340" y="15383"/>
                </a:moveTo>
                <a:lnTo>
                  <a:pt x="7055" y="15383"/>
                </a:lnTo>
                <a:cubicBezTo>
                  <a:pt x="7055" y="15383"/>
                  <a:pt x="7055" y="18314"/>
                  <a:pt x="7055" y="18314"/>
                </a:cubicBezTo>
                <a:lnTo>
                  <a:pt x="2340" y="18314"/>
                </a:lnTo>
                <a:lnTo>
                  <a:pt x="2340" y="15383"/>
                </a:lnTo>
                <a:close/>
                <a:moveTo>
                  <a:pt x="8551" y="16431"/>
                </a:moveTo>
                <a:lnTo>
                  <a:pt x="18662" y="16431"/>
                </a:lnTo>
                <a:cubicBezTo>
                  <a:pt x="18662" y="16431"/>
                  <a:pt x="18662" y="17186"/>
                  <a:pt x="18662" y="17186"/>
                </a:cubicBezTo>
                <a:lnTo>
                  <a:pt x="8551" y="17186"/>
                </a:lnTo>
                <a:lnTo>
                  <a:pt x="8551" y="16431"/>
                </a:lnTo>
                <a:close/>
              </a:path>
            </a:pathLst>
          </a:custGeom>
          <a:solidFill>
            <a:srgbClr val="FF7F4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pic>
        <p:nvPicPr>
          <p:cNvPr id="254" name="pasted-image.pdf"/>
          <p:cNvPicPr>
            <a:picLocks noChangeAspect="1"/>
          </p:cNvPicPr>
          <p:nvPr/>
        </p:nvPicPr>
        <p:blipFill>
          <a:blip r:embed="rId3"/>
          <a:stretch>
            <a:fillRect/>
          </a:stretch>
        </p:blipFill>
        <p:spPr>
          <a:xfrm>
            <a:off x="5965945" y="4227663"/>
            <a:ext cx="1072910" cy="10400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p:nvPr/>
        </p:nvSpPr>
        <p:spPr>
          <a:xfrm>
            <a:off x="9886229"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59" name="Shape 259"/>
          <p:cNvSpPr/>
          <p:nvPr/>
        </p:nvSpPr>
        <p:spPr>
          <a:xfrm>
            <a:off x="6597226"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60" name="Shape 260"/>
          <p:cNvSpPr/>
          <p:nvPr/>
        </p:nvSpPr>
        <p:spPr>
          <a:xfrm>
            <a:off x="3293407"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61" name="Shape 261"/>
          <p:cNvSpPr/>
          <p:nvPr/>
        </p:nvSpPr>
        <p:spPr>
          <a:xfrm>
            <a:off x="9888578"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pic>
        <p:nvPicPr>
          <p:cNvPr id="262" name="pasted-image.pdf"/>
          <p:cNvPicPr>
            <a:picLocks noChangeAspect="1"/>
          </p:cNvPicPr>
          <p:nvPr/>
        </p:nvPicPr>
        <p:blipFill>
          <a:blip r:embed="rId3"/>
          <a:stretch>
            <a:fillRect/>
          </a:stretch>
        </p:blipFill>
        <p:spPr>
          <a:xfrm>
            <a:off x="10752886" y="4157270"/>
            <a:ext cx="1180852" cy="1180852"/>
          </a:xfrm>
          <a:prstGeom prst="rect">
            <a:avLst/>
          </a:prstGeom>
          <a:ln w="12700">
            <a:miter lim="400000"/>
          </a:ln>
        </p:spPr>
      </p:pic>
      <p:sp>
        <p:nvSpPr>
          <p:cNvPr id="263" name="Shape 263"/>
          <p:cNvSpPr/>
          <p:nvPr/>
        </p:nvSpPr>
        <p:spPr>
          <a:xfrm>
            <a:off x="6589976"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64" name="Shape 264"/>
          <p:cNvSpPr/>
          <p:nvPr/>
        </p:nvSpPr>
        <p:spPr>
          <a:xfrm>
            <a:off x="7558466" y="4157270"/>
            <a:ext cx="1179220" cy="11808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0800" y="1549"/>
                </a:moveTo>
                <a:cubicBezTo>
                  <a:pt x="14026" y="1549"/>
                  <a:pt x="16870" y="3213"/>
                  <a:pt x="18527" y="5723"/>
                </a:cubicBezTo>
                <a:lnTo>
                  <a:pt x="18201" y="5723"/>
                </a:lnTo>
                <a:lnTo>
                  <a:pt x="18010" y="5532"/>
                </a:lnTo>
                <a:lnTo>
                  <a:pt x="16892" y="5532"/>
                </a:lnTo>
                <a:lnTo>
                  <a:pt x="16517" y="5157"/>
                </a:lnTo>
                <a:lnTo>
                  <a:pt x="15017" y="5157"/>
                </a:lnTo>
                <a:lnTo>
                  <a:pt x="14642" y="5532"/>
                </a:lnTo>
                <a:lnTo>
                  <a:pt x="14267" y="5532"/>
                </a:lnTo>
                <a:lnTo>
                  <a:pt x="13892" y="5907"/>
                </a:lnTo>
                <a:lnTo>
                  <a:pt x="12392" y="5907"/>
                </a:lnTo>
                <a:lnTo>
                  <a:pt x="12208" y="6092"/>
                </a:lnTo>
                <a:lnTo>
                  <a:pt x="12017" y="5907"/>
                </a:lnTo>
                <a:lnTo>
                  <a:pt x="10517" y="5907"/>
                </a:lnTo>
                <a:lnTo>
                  <a:pt x="9583" y="6841"/>
                </a:lnTo>
                <a:lnTo>
                  <a:pt x="9767" y="7032"/>
                </a:lnTo>
                <a:lnTo>
                  <a:pt x="9767" y="7407"/>
                </a:lnTo>
                <a:lnTo>
                  <a:pt x="9392" y="7782"/>
                </a:lnTo>
                <a:lnTo>
                  <a:pt x="9017" y="7782"/>
                </a:lnTo>
                <a:lnTo>
                  <a:pt x="8833" y="7966"/>
                </a:lnTo>
                <a:lnTo>
                  <a:pt x="9017" y="8157"/>
                </a:lnTo>
                <a:lnTo>
                  <a:pt x="9017" y="8532"/>
                </a:lnTo>
                <a:lnTo>
                  <a:pt x="8268" y="8532"/>
                </a:lnTo>
                <a:lnTo>
                  <a:pt x="8083" y="8716"/>
                </a:lnTo>
                <a:lnTo>
                  <a:pt x="8083" y="9091"/>
                </a:lnTo>
                <a:lnTo>
                  <a:pt x="8274" y="9282"/>
                </a:lnTo>
                <a:lnTo>
                  <a:pt x="8649" y="9282"/>
                </a:lnTo>
                <a:lnTo>
                  <a:pt x="9392" y="8532"/>
                </a:lnTo>
                <a:lnTo>
                  <a:pt x="9767" y="8532"/>
                </a:lnTo>
                <a:lnTo>
                  <a:pt x="9958" y="8341"/>
                </a:lnTo>
                <a:lnTo>
                  <a:pt x="10333" y="8716"/>
                </a:lnTo>
                <a:lnTo>
                  <a:pt x="10517" y="8532"/>
                </a:lnTo>
                <a:lnTo>
                  <a:pt x="10892" y="8907"/>
                </a:lnTo>
                <a:lnTo>
                  <a:pt x="11267" y="8907"/>
                </a:lnTo>
                <a:lnTo>
                  <a:pt x="11642" y="9282"/>
                </a:lnTo>
                <a:lnTo>
                  <a:pt x="12392" y="9282"/>
                </a:lnTo>
                <a:lnTo>
                  <a:pt x="12392" y="9657"/>
                </a:lnTo>
                <a:lnTo>
                  <a:pt x="12208" y="9841"/>
                </a:lnTo>
                <a:lnTo>
                  <a:pt x="11458" y="9841"/>
                </a:lnTo>
                <a:lnTo>
                  <a:pt x="11267" y="9657"/>
                </a:lnTo>
                <a:lnTo>
                  <a:pt x="10892" y="9657"/>
                </a:lnTo>
                <a:lnTo>
                  <a:pt x="10708" y="9841"/>
                </a:lnTo>
                <a:lnTo>
                  <a:pt x="10517" y="9657"/>
                </a:lnTo>
                <a:lnTo>
                  <a:pt x="10142" y="9657"/>
                </a:lnTo>
                <a:lnTo>
                  <a:pt x="9767" y="9282"/>
                </a:lnTo>
                <a:lnTo>
                  <a:pt x="9017" y="9282"/>
                </a:lnTo>
                <a:lnTo>
                  <a:pt x="8833" y="9466"/>
                </a:lnTo>
                <a:lnTo>
                  <a:pt x="8458" y="9466"/>
                </a:lnTo>
                <a:lnTo>
                  <a:pt x="7524" y="10400"/>
                </a:lnTo>
                <a:lnTo>
                  <a:pt x="7524" y="11900"/>
                </a:lnTo>
                <a:lnTo>
                  <a:pt x="8274" y="12650"/>
                </a:lnTo>
                <a:lnTo>
                  <a:pt x="9017" y="12650"/>
                </a:lnTo>
                <a:lnTo>
                  <a:pt x="9208" y="12466"/>
                </a:lnTo>
                <a:lnTo>
                  <a:pt x="9583" y="12466"/>
                </a:lnTo>
                <a:lnTo>
                  <a:pt x="9767" y="12650"/>
                </a:lnTo>
                <a:lnTo>
                  <a:pt x="9767" y="13400"/>
                </a:lnTo>
                <a:lnTo>
                  <a:pt x="10333" y="13966"/>
                </a:lnTo>
                <a:lnTo>
                  <a:pt x="10333" y="14334"/>
                </a:lnTo>
                <a:lnTo>
                  <a:pt x="10142" y="14525"/>
                </a:lnTo>
                <a:lnTo>
                  <a:pt x="10142" y="15275"/>
                </a:lnTo>
                <a:lnTo>
                  <a:pt x="10333" y="15459"/>
                </a:lnTo>
                <a:lnTo>
                  <a:pt x="10333" y="15834"/>
                </a:lnTo>
                <a:lnTo>
                  <a:pt x="10517" y="16025"/>
                </a:lnTo>
                <a:lnTo>
                  <a:pt x="10517" y="16400"/>
                </a:lnTo>
                <a:lnTo>
                  <a:pt x="10892" y="16775"/>
                </a:lnTo>
                <a:lnTo>
                  <a:pt x="11267" y="16775"/>
                </a:lnTo>
                <a:lnTo>
                  <a:pt x="12017" y="16025"/>
                </a:lnTo>
                <a:lnTo>
                  <a:pt x="12017" y="15650"/>
                </a:lnTo>
                <a:lnTo>
                  <a:pt x="12958" y="14709"/>
                </a:lnTo>
                <a:lnTo>
                  <a:pt x="12958" y="14334"/>
                </a:lnTo>
                <a:lnTo>
                  <a:pt x="12767" y="14150"/>
                </a:lnTo>
                <a:lnTo>
                  <a:pt x="12767" y="13400"/>
                </a:lnTo>
                <a:lnTo>
                  <a:pt x="13892" y="12275"/>
                </a:lnTo>
                <a:lnTo>
                  <a:pt x="13892" y="11900"/>
                </a:lnTo>
                <a:lnTo>
                  <a:pt x="13142" y="11900"/>
                </a:lnTo>
                <a:lnTo>
                  <a:pt x="12767" y="11525"/>
                </a:lnTo>
                <a:lnTo>
                  <a:pt x="12767" y="11150"/>
                </a:lnTo>
                <a:lnTo>
                  <a:pt x="12208" y="10591"/>
                </a:lnTo>
                <a:lnTo>
                  <a:pt x="12208" y="10216"/>
                </a:lnTo>
                <a:lnTo>
                  <a:pt x="12392" y="10032"/>
                </a:lnTo>
                <a:lnTo>
                  <a:pt x="12392" y="10400"/>
                </a:lnTo>
                <a:lnTo>
                  <a:pt x="13142" y="11150"/>
                </a:lnTo>
                <a:lnTo>
                  <a:pt x="13142" y="11525"/>
                </a:lnTo>
                <a:lnTo>
                  <a:pt x="13326" y="11716"/>
                </a:lnTo>
                <a:lnTo>
                  <a:pt x="13517" y="11525"/>
                </a:lnTo>
                <a:lnTo>
                  <a:pt x="13892" y="11525"/>
                </a:lnTo>
                <a:lnTo>
                  <a:pt x="14642" y="10775"/>
                </a:lnTo>
                <a:lnTo>
                  <a:pt x="14267" y="10400"/>
                </a:lnTo>
                <a:lnTo>
                  <a:pt x="13892" y="10400"/>
                </a:lnTo>
                <a:lnTo>
                  <a:pt x="13517" y="10032"/>
                </a:lnTo>
                <a:lnTo>
                  <a:pt x="13701" y="9841"/>
                </a:lnTo>
                <a:lnTo>
                  <a:pt x="14076" y="10216"/>
                </a:lnTo>
                <a:lnTo>
                  <a:pt x="14451" y="10216"/>
                </a:lnTo>
                <a:lnTo>
                  <a:pt x="14642" y="10400"/>
                </a:lnTo>
                <a:lnTo>
                  <a:pt x="15392" y="10400"/>
                </a:lnTo>
                <a:lnTo>
                  <a:pt x="15951" y="10966"/>
                </a:lnTo>
                <a:lnTo>
                  <a:pt x="15951" y="11341"/>
                </a:lnTo>
                <a:lnTo>
                  <a:pt x="16326" y="11716"/>
                </a:lnTo>
                <a:lnTo>
                  <a:pt x="16326" y="12091"/>
                </a:lnTo>
                <a:lnTo>
                  <a:pt x="16517" y="12275"/>
                </a:lnTo>
                <a:lnTo>
                  <a:pt x="16701" y="12091"/>
                </a:lnTo>
                <a:lnTo>
                  <a:pt x="16701" y="11341"/>
                </a:lnTo>
                <a:lnTo>
                  <a:pt x="17266" y="10775"/>
                </a:lnTo>
                <a:lnTo>
                  <a:pt x="17641" y="10775"/>
                </a:lnTo>
                <a:lnTo>
                  <a:pt x="18385" y="11525"/>
                </a:lnTo>
                <a:lnTo>
                  <a:pt x="18385" y="12275"/>
                </a:lnTo>
                <a:lnTo>
                  <a:pt x="19135" y="13025"/>
                </a:lnTo>
                <a:lnTo>
                  <a:pt x="19135" y="12650"/>
                </a:lnTo>
                <a:lnTo>
                  <a:pt x="18576" y="12091"/>
                </a:lnTo>
                <a:lnTo>
                  <a:pt x="18760" y="11900"/>
                </a:lnTo>
                <a:lnTo>
                  <a:pt x="19135" y="12275"/>
                </a:lnTo>
                <a:lnTo>
                  <a:pt x="19510" y="11900"/>
                </a:lnTo>
                <a:lnTo>
                  <a:pt x="19510" y="11525"/>
                </a:lnTo>
                <a:lnTo>
                  <a:pt x="19135" y="11150"/>
                </a:lnTo>
                <a:lnTo>
                  <a:pt x="19510" y="10775"/>
                </a:lnTo>
                <a:lnTo>
                  <a:pt x="19885" y="10775"/>
                </a:lnTo>
                <a:lnTo>
                  <a:pt x="20045" y="10616"/>
                </a:lnTo>
                <a:cubicBezTo>
                  <a:pt x="20046" y="10676"/>
                  <a:pt x="20051" y="10739"/>
                  <a:pt x="20051" y="10800"/>
                </a:cubicBezTo>
                <a:cubicBezTo>
                  <a:pt x="20051" y="11841"/>
                  <a:pt x="19878" y="12841"/>
                  <a:pt x="19559" y="13775"/>
                </a:cubicBezTo>
                <a:lnTo>
                  <a:pt x="19510" y="13775"/>
                </a:lnTo>
                <a:lnTo>
                  <a:pt x="18385" y="12650"/>
                </a:lnTo>
                <a:lnTo>
                  <a:pt x="18385" y="13025"/>
                </a:lnTo>
                <a:lnTo>
                  <a:pt x="19326" y="13966"/>
                </a:lnTo>
                <a:lnTo>
                  <a:pt x="19492" y="13966"/>
                </a:lnTo>
                <a:cubicBezTo>
                  <a:pt x="18197" y="17514"/>
                  <a:pt x="14791" y="20051"/>
                  <a:pt x="10800" y="20051"/>
                </a:cubicBezTo>
                <a:cubicBezTo>
                  <a:pt x="7991" y="20051"/>
                  <a:pt x="5472" y="18794"/>
                  <a:pt x="3774" y="16812"/>
                </a:cubicBezTo>
                <a:lnTo>
                  <a:pt x="3774" y="16775"/>
                </a:lnTo>
                <a:lnTo>
                  <a:pt x="4524" y="16025"/>
                </a:lnTo>
                <a:lnTo>
                  <a:pt x="4524" y="15650"/>
                </a:lnTo>
                <a:lnTo>
                  <a:pt x="5274" y="14900"/>
                </a:lnTo>
                <a:lnTo>
                  <a:pt x="5274" y="14525"/>
                </a:lnTo>
                <a:lnTo>
                  <a:pt x="5649" y="14150"/>
                </a:lnTo>
                <a:lnTo>
                  <a:pt x="5649" y="13775"/>
                </a:lnTo>
                <a:lnTo>
                  <a:pt x="5274" y="13400"/>
                </a:lnTo>
                <a:lnTo>
                  <a:pt x="4899" y="13400"/>
                </a:lnTo>
                <a:lnTo>
                  <a:pt x="4524" y="13025"/>
                </a:lnTo>
                <a:lnTo>
                  <a:pt x="4149" y="13025"/>
                </a:lnTo>
                <a:lnTo>
                  <a:pt x="3399" y="12275"/>
                </a:lnTo>
                <a:lnTo>
                  <a:pt x="3024" y="12275"/>
                </a:lnTo>
                <a:lnTo>
                  <a:pt x="2649" y="11900"/>
                </a:lnTo>
                <a:lnTo>
                  <a:pt x="1899" y="11900"/>
                </a:lnTo>
                <a:lnTo>
                  <a:pt x="1715" y="12091"/>
                </a:lnTo>
                <a:lnTo>
                  <a:pt x="1641" y="12091"/>
                </a:lnTo>
                <a:cubicBezTo>
                  <a:pt x="1582" y="11669"/>
                  <a:pt x="1549" y="11238"/>
                  <a:pt x="1549" y="10800"/>
                </a:cubicBezTo>
                <a:cubicBezTo>
                  <a:pt x="1549" y="10374"/>
                  <a:pt x="1579" y="9957"/>
                  <a:pt x="1635" y="9546"/>
                </a:cubicBezTo>
                <a:lnTo>
                  <a:pt x="2649" y="8532"/>
                </a:lnTo>
                <a:lnTo>
                  <a:pt x="3024" y="8532"/>
                </a:lnTo>
                <a:lnTo>
                  <a:pt x="3774" y="7782"/>
                </a:lnTo>
                <a:lnTo>
                  <a:pt x="4149" y="7782"/>
                </a:lnTo>
                <a:lnTo>
                  <a:pt x="4524" y="7407"/>
                </a:lnTo>
                <a:lnTo>
                  <a:pt x="4149" y="7032"/>
                </a:lnTo>
                <a:lnTo>
                  <a:pt x="3774" y="7032"/>
                </a:lnTo>
                <a:lnTo>
                  <a:pt x="3774" y="6657"/>
                </a:lnTo>
                <a:lnTo>
                  <a:pt x="3399" y="6657"/>
                </a:lnTo>
                <a:lnTo>
                  <a:pt x="2465" y="7591"/>
                </a:lnTo>
                <a:lnTo>
                  <a:pt x="2219" y="7352"/>
                </a:lnTo>
                <a:cubicBezTo>
                  <a:pt x="2368" y="6983"/>
                  <a:pt x="2536" y="6625"/>
                  <a:pt x="2729" y="6282"/>
                </a:cubicBezTo>
                <a:lnTo>
                  <a:pt x="3024" y="6282"/>
                </a:lnTo>
                <a:lnTo>
                  <a:pt x="3399" y="5907"/>
                </a:lnTo>
                <a:lnTo>
                  <a:pt x="4149" y="6657"/>
                </a:lnTo>
                <a:lnTo>
                  <a:pt x="4524" y="6282"/>
                </a:lnTo>
                <a:lnTo>
                  <a:pt x="4524" y="5907"/>
                </a:lnTo>
                <a:lnTo>
                  <a:pt x="4149" y="5532"/>
                </a:lnTo>
                <a:lnTo>
                  <a:pt x="4899" y="4782"/>
                </a:lnTo>
                <a:lnTo>
                  <a:pt x="3780" y="4782"/>
                </a:lnTo>
                <a:cubicBezTo>
                  <a:pt x="5478" y="2805"/>
                  <a:pt x="7995" y="1549"/>
                  <a:pt x="10800" y="1549"/>
                </a:cubicBezTo>
                <a:close/>
                <a:moveTo>
                  <a:pt x="5292" y="4721"/>
                </a:moveTo>
                <a:lnTo>
                  <a:pt x="4917" y="5096"/>
                </a:lnTo>
                <a:lnTo>
                  <a:pt x="5102" y="5280"/>
                </a:lnTo>
                <a:lnTo>
                  <a:pt x="5477" y="5280"/>
                </a:lnTo>
                <a:lnTo>
                  <a:pt x="5667" y="5471"/>
                </a:lnTo>
                <a:lnTo>
                  <a:pt x="5667" y="5846"/>
                </a:lnTo>
                <a:lnTo>
                  <a:pt x="5292" y="6221"/>
                </a:lnTo>
                <a:lnTo>
                  <a:pt x="5667" y="6596"/>
                </a:lnTo>
                <a:lnTo>
                  <a:pt x="6042" y="6596"/>
                </a:lnTo>
                <a:lnTo>
                  <a:pt x="6417" y="6221"/>
                </a:lnTo>
                <a:lnTo>
                  <a:pt x="6792" y="6221"/>
                </a:lnTo>
                <a:lnTo>
                  <a:pt x="7167" y="5846"/>
                </a:lnTo>
                <a:lnTo>
                  <a:pt x="7542" y="5846"/>
                </a:lnTo>
                <a:cubicBezTo>
                  <a:pt x="7542" y="5846"/>
                  <a:pt x="8476" y="4905"/>
                  <a:pt x="8477" y="4905"/>
                </a:cubicBezTo>
                <a:lnTo>
                  <a:pt x="8292" y="4721"/>
                </a:lnTo>
                <a:lnTo>
                  <a:pt x="5292" y="4721"/>
                </a:lnTo>
                <a:close/>
                <a:moveTo>
                  <a:pt x="8636" y="7081"/>
                </a:moveTo>
                <a:lnTo>
                  <a:pt x="8261" y="7456"/>
                </a:lnTo>
                <a:cubicBezTo>
                  <a:pt x="8261" y="7456"/>
                  <a:pt x="8261" y="7831"/>
                  <a:pt x="8261" y="7831"/>
                </a:cubicBezTo>
                <a:lnTo>
                  <a:pt x="8636" y="7831"/>
                </a:lnTo>
                <a:lnTo>
                  <a:pt x="9011" y="7456"/>
                </a:lnTo>
                <a:lnTo>
                  <a:pt x="9011" y="7081"/>
                </a:lnTo>
                <a:lnTo>
                  <a:pt x="8636" y="7081"/>
                </a:lnTo>
                <a:close/>
                <a:moveTo>
                  <a:pt x="19885" y="9073"/>
                </a:moveTo>
                <a:cubicBezTo>
                  <a:pt x="19901" y="9157"/>
                  <a:pt x="19921" y="9240"/>
                  <a:pt x="19934" y="9325"/>
                </a:cubicBezTo>
                <a:lnTo>
                  <a:pt x="19885" y="9282"/>
                </a:lnTo>
                <a:cubicBezTo>
                  <a:pt x="19885" y="9282"/>
                  <a:pt x="19885" y="9073"/>
                  <a:pt x="19885" y="9073"/>
                </a:cubicBezTo>
                <a:close/>
                <a:moveTo>
                  <a:pt x="13541" y="14359"/>
                </a:moveTo>
                <a:cubicBezTo>
                  <a:pt x="13541" y="14359"/>
                  <a:pt x="12982" y="14918"/>
                  <a:pt x="12982" y="14918"/>
                </a:cubicBezTo>
                <a:lnTo>
                  <a:pt x="12982" y="15668"/>
                </a:lnTo>
                <a:lnTo>
                  <a:pt x="13167" y="15859"/>
                </a:lnTo>
                <a:lnTo>
                  <a:pt x="13357" y="15668"/>
                </a:lnTo>
                <a:lnTo>
                  <a:pt x="13357" y="15293"/>
                </a:lnTo>
                <a:lnTo>
                  <a:pt x="13732" y="14918"/>
                </a:lnTo>
                <a:lnTo>
                  <a:pt x="13732" y="14550"/>
                </a:lnTo>
                <a:lnTo>
                  <a:pt x="13541" y="14359"/>
                </a:ln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65" name="Shape 265"/>
          <p:cNvSpPr/>
          <p:nvPr/>
        </p:nvSpPr>
        <p:spPr>
          <a:xfrm>
            <a:off x="7070"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66" name="Shape 266"/>
          <p:cNvSpPr/>
          <p:nvPr/>
        </p:nvSpPr>
        <p:spPr>
          <a:xfrm>
            <a:off x="-6268" y="3651645"/>
            <a:ext cx="3116199" cy="360778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67" name="Shape 267"/>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268" name="Shape 268"/>
          <p:cNvSpPr/>
          <p:nvPr/>
        </p:nvSpPr>
        <p:spPr>
          <a:xfrm>
            <a:off x="195007"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Solicitudes explícitas de formatos alternativos</a:t>
            </a:r>
            <a:endParaRPr dirty="0"/>
          </a:p>
        </p:txBody>
      </p:sp>
      <p:sp>
        <p:nvSpPr>
          <p:cNvPr id="269" name="Shape 269"/>
          <p:cNvSpPr>
            <a:spLocks noGrp="1"/>
          </p:cNvSpPr>
          <p:nvPr>
            <p:ph type="title"/>
          </p:nvPr>
        </p:nvSpPr>
        <p:spPr>
          <a:xfrm>
            <a:off x="444607" y="404489"/>
            <a:ext cx="12115586" cy="1096065"/>
          </a:xfrm>
          <a:prstGeom prst="rect">
            <a:avLst/>
          </a:prstGeom>
        </p:spPr>
        <p:txBody>
          <a:bodyPr/>
          <a:lstStyle/>
          <a:p>
            <a:r>
              <a:rPr dirty="0"/>
              <a:t>Problem</a:t>
            </a:r>
            <a:r>
              <a:rPr lang="es-VE" dirty="0"/>
              <a:t>a</a:t>
            </a:r>
            <a:r>
              <a:rPr dirty="0"/>
              <a:t>s</a:t>
            </a:r>
            <a:r>
              <a:rPr lang="es-VE" dirty="0"/>
              <a:t> de los estudiantes</a:t>
            </a:r>
            <a:endParaRPr dirty="0"/>
          </a:p>
        </p:txBody>
      </p:sp>
      <p:sp>
        <p:nvSpPr>
          <p:cNvPr id="270" name="Shape 270"/>
          <p:cNvSpPr/>
          <p:nvPr/>
        </p:nvSpPr>
        <p:spPr>
          <a:xfrm>
            <a:off x="3298624" y="3649258"/>
            <a:ext cx="3116200" cy="3612556"/>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71" name="Shape 271"/>
          <p:cNvSpPr/>
          <p:nvPr/>
        </p:nvSpPr>
        <p:spPr>
          <a:xfrm>
            <a:off x="3493609"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Largos retrasos para recibir el formato solicitado</a:t>
            </a:r>
            <a:endParaRPr dirty="0"/>
          </a:p>
        </p:txBody>
      </p:sp>
      <p:sp>
        <p:nvSpPr>
          <p:cNvPr id="272" name="Shape 272"/>
          <p:cNvSpPr/>
          <p:nvPr/>
        </p:nvSpPr>
        <p:spPr>
          <a:xfrm>
            <a:off x="9980197"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lang="es-VE" dirty="0"/>
              <a:t>Estrechamente relacionado con la calidad y el uso</a:t>
            </a:r>
            <a:endParaRPr dirty="0"/>
          </a:p>
        </p:txBody>
      </p:sp>
      <p:sp>
        <p:nvSpPr>
          <p:cNvPr id="273" name="Shape 273"/>
          <p:cNvSpPr/>
          <p:nvPr/>
        </p:nvSpPr>
        <p:spPr>
          <a:xfrm>
            <a:off x="6834395"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r>
              <a:rPr dirty="0" err="1"/>
              <a:t>Exclu</a:t>
            </a:r>
            <a:r>
              <a:rPr lang="es-VE" dirty="0" err="1"/>
              <a:t>sión</a:t>
            </a:r>
            <a:r>
              <a:rPr lang="es-VE" dirty="0"/>
              <a:t> de muchos estudiantes</a:t>
            </a:r>
            <a:endParaRPr dirty="0"/>
          </a:p>
        </p:txBody>
      </p:sp>
      <p:sp>
        <p:nvSpPr>
          <p:cNvPr id="274" name="Shape 274"/>
          <p:cNvSpPr/>
          <p:nvPr/>
        </p:nvSpPr>
        <p:spPr>
          <a:xfrm>
            <a:off x="1071771" y="4199664"/>
            <a:ext cx="997273" cy="1096065"/>
          </a:xfrm>
          <a:custGeom>
            <a:avLst/>
            <a:gdLst/>
            <a:ahLst/>
            <a:cxnLst>
              <a:cxn ang="0">
                <a:pos x="wd2" y="hd2"/>
              </a:cxn>
              <a:cxn ang="5400000">
                <a:pos x="wd2" y="hd2"/>
              </a:cxn>
              <a:cxn ang="10800000">
                <a:pos x="wd2" y="hd2"/>
              </a:cxn>
              <a:cxn ang="16200000">
                <a:pos x="wd2" y="hd2"/>
              </a:cxn>
            </a:cxnLst>
            <a:rect l="0" t="0" r="r" b="b"/>
            <a:pathLst>
              <a:path w="21600" h="21600" extrusionOk="0">
                <a:moveTo>
                  <a:pt x="1868" y="0"/>
                </a:moveTo>
                <a:cubicBezTo>
                  <a:pt x="842" y="0"/>
                  <a:pt x="0" y="764"/>
                  <a:pt x="0" y="1697"/>
                </a:cubicBezTo>
                <a:lnTo>
                  <a:pt x="0" y="19903"/>
                </a:lnTo>
                <a:cubicBezTo>
                  <a:pt x="0" y="20836"/>
                  <a:pt x="842" y="21600"/>
                  <a:pt x="1868" y="21600"/>
                </a:cubicBezTo>
                <a:lnTo>
                  <a:pt x="15366" y="21600"/>
                </a:lnTo>
                <a:cubicBezTo>
                  <a:pt x="16392" y="21600"/>
                  <a:pt x="17227" y="20836"/>
                  <a:pt x="17227" y="19903"/>
                </a:cubicBezTo>
                <a:lnTo>
                  <a:pt x="17227" y="1697"/>
                </a:lnTo>
                <a:cubicBezTo>
                  <a:pt x="17227" y="764"/>
                  <a:pt x="16392" y="0"/>
                  <a:pt x="15366" y="0"/>
                </a:cubicBezTo>
                <a:lnTo>
                  <a:pt x="1868" y="0"/>
                </a:lnTo>
                <a:close/>
                <a:moveTo>
                  <a:pt x="19326" y="1967"/>
                </a:moveTo>
                <a:lnTo>
                  <a:pt x="19326" y="2864"/>
                </a:lnTo>
                <a:lnTo>
                  <a:pt x="18845" y="2864"/>
                </a:lnTo>
                <a:lnTo>
                  <a:pt x="18845" y="3522"/>
                </a:lnTo>
                <a:lnTo>
                  <a:pt x="18974" y="3522"/>
                </a:lnTo>
                <a:lnTo>
                  <a:pt x="18974" y="17340"/>
                </a:lnTo>
                <a:lnTo>
                  <a:pt x="20747" y="17340"/>
                </a:lnTo>
                <a:lnTo>
                  <a:pt x="20747" y="4223"/>
                </a:lnTo>
                <a:lnTo>
                  <a:pt x="21255" y="4223"/>
                </a:lnTo>
                <a:lnTo>
                  <a:pt x="21255" y="11181"/>
                </a:lnTo>
                <a:lnTo>
                  <a:pt x="21600" y="11181"/>
                </a:lnTo>
                <a:lnTo>
                  <a:pt x="21600" y="3903"/>
                </a:lnTo>
                <a:cubicBezTo>
                  <a:pt x="21600" y="3903"/>
                  <a:pt x="21255" y="3903"/>
                  <a:pt x="21255" y="3903"/>
                </a:cubicBezTo>
                <a:lnTo>
                  <a:pt x="20747" y="3903"/>
                </a:lnTo>
                <a:lnTo>
                  <a:pt x="20747" y="3522"/>
                </a:lnTo>
                <a:lnTo>
                  <a:pt x="20876" y="3522"/>
                </a:lnTo>
                <a:lnTo>
                  <a:pt x="20876" y="2864"/>
                </a:lnTo>
                <a:lnTo>
                  <a:pt x="20395" y="2864"/>
                </a:lnTo>
                <a:lnTo>
                  <a:pt x="20395" y="1967"/>
                </a:lnTo>
                <a:lnTo>
                  <a:pt x="19326" y="1967"/>
                </a:lnTo>
                <a:close/>
                <a:moveTo>
                  <a:pt x="2220" y="3940"/>
                </a:moveTo>
                <a:lnTo>
                  <a:pt x="15007" y="3940"/>
                </a:lnTo>
                <a:cubicBezTo>
                  <a:pt x="15007" y="3940"/>
                  <a:pt x="15007" y="4985"/>
                  <a:pt x="15007" y="4985"/>
                </a:cubicBezTo>
                <a:lnTo>
                  <a:pt x="2220" y="4985"/>
                </a:lnTo>
                <a:lnTo>
                  <a:pt x="2220" y="3940"/>
                </a:lnTo>
                <a:close/>
                <a:moveTo>
                  <a:pt x="2220" y="5778"/>
                </a:moveTo>
                <a:lnTo>
                  <a:pt x="15007" y="5778"/>
                </a:lnTo>
                <a:cubicBezTo>
                  <a:pt x="15007" y="5778"/>
                  <a:pt x="15007" y="6829"/>
                  <a:pt x="15007" y="6829"/>
                </a:cubicBezTo>
                <a:lnTo>
                  <a:pt x="2220" y="6829"/>
                </a:lnTo>
                <a:lnTo>
                  <a:pt x="2220" y="5778"/>
                </a:lnTo>
                <a:close/>
                <a:moveTo>
                  <a:pt x="2220" y="7616"/>
                </a:moveTo>
                <a:lnTo>
                  <a:pt x="15007" y="7616"/>
                </a:lnTo>
                <a:cubicBezTo>
                  <a:pt x="15007" y="7616"/>
                  <a:pt x="15007" y="8667"/>
                  <a:pt x="15007" y="8667"/>
                </a:cubicBezTo>
                <a:lnTo>
                  <a:pt x="2220" y="8667"/>
                </a:lnTo>
                <a:lnTo>
                  <a:pt x="2220" y="7616"/>
                </a:lnTo>
                <a:close/>
                <a:moveTo>
                  <a:pt x="2220" y="9460"/>
                </a:moveTo>
                <a:lnTo>
                  <a:pt x="15007" y="9460"/>
                </a:lnTo>
                <a:cubicBezTo>
                  <a:pt x="15007" y="9460"/>
                  <a:pt x="15007" y="10505"/>
                  <a:pt x="15007" y="10505"/>
                </a:cubicBezTo>
                <a:lnTo>
                  <a:pt x="2220" y="10505"/>
                </a:lnTo>
                <a:lnTo>
                  <a:pt x="2220" y="9460"/>
                </a:lnTo>
                <a:close/>
                <a:moveTo>
                  <a:pt x="2220" y="11298"/>
                </a:moveTo>
                <a:lnTo>
                  <a:pt x="15007" y="11298"/>
                </a:lnTo>
                <a:cubicBezTo>
                  <a:pt x="15007" y="11298"/>
                  <a:pt x="15007" y="12349"/>
                  <a:pt x="15007" y="12349"/>
                </a:cubicBezTo>
                <a:lnTo>
                  <a:pt x="2220" y="12349"/>
                </a:lnTo>
                <a:lnTo>
                  <a:pt x="2220" y="11298"/>
                </a:lnTo>
                <a:close/>
                <a:moveTo>
                  <a:pt x="10553" y="13498"/>
                </a:moveTo>
                <a:lnTo>
                  <a:pt x="15007" y="13498"/>
                </a:lnTo>
                <a:cubicBezTo>
                  <a:pt x="15007" y="13498"/>
                  <a:pt x="15007" y="14550"/>
                  <a:pt x="15007" y="14550"/>
                </a:cubicBezTo>
                <a:lnTo>
                  <a:pt x="10553" y="14550"/>
                </a:lnTo>
                <a:lnTo>
                  <a:pt x="10553" y="13498"/>
                </a:lnTo>
                <a:close/>
                <a:moveTo>
                  <a:pt x="18845" y="17703"/>
                </a:moveTo>
                <a:lnTo>
                  <a:pt x="18845" y="17998"/>
                </a:lnTo>
                <a:lnTo>
                  <a:pt x="19522" y="19061"/>
                </a:lnTo>
                <a:lnTo>
                  <a:pt x="19651" y="19061"/>
                </a:lnTo>
                <a:lnTo>
                  <a:pt x="19651" y="19498"/>
                </a:lnTo>
                <a:lnTo>
                  <a:pt x="19806" y="19498"/>
                </a:lnTo>
                <a:lnTo>
                  <a:pt x="19806" y="19061"/>
                </a:lnTo>
                <a:lnTo>
                  <a:pt x="19948" y="19061"/>
                </a:lnTo>
                <a:lnTo>
                  <a:pt x="20618" y="17998"/>
                </a:lnTo>
                <a:cubicBezTo>
                  <a:pt x="20618" y="17998"/>
                  <a:pt x="20619" y="17703"/>
                  <a:pt x="20618" y="17703"/>
                </a:cubicBezTo>
                <a:lnTo>
                  <a:pt x="18845" y="17703"/>
                </a:ln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75" name="Shape 275"/>
          <p:cNvSpPr/>
          <p:nvPr/>
        </p:nvSpPr>
        <p:spPr>
          <a:xfrm>
            <a:off x="4226102" y="4298958"/>
            <a:ext cx="1175307" cy="897476"/>
          </a:xfrm>
          <a:custGeom>
            <a:avLst/>
            <a:gdLst/>
            <a:ahLst/>
            <a:cxnLst>
              <a:cxn ang="0">
                <a:pos x="wd2" y="hd2"/>
              </a:cxn>
              <a:cxn ang="5400000">
                <a:pos x="wd2" y="hd2"/>
              </a:cxn>
              <a:cxn ang="10800000">
                <a:pos x="wd2" y="hd2"/>
              </a:cxn>
              <a:cxn ang="16200000">
                <a:pos x="wd2" y="hd2"/>
              </a:cxn>
            </a:cxnLst>
            <a:rect l="0" t="0" r="r" b="b"/>
            <a:pathLst>
              <a:path w="21600" h="21433" extrusionOk="0">
                <a:moveTo>
                  <a:pt x="20861" y="11720"/>
                </a:moveTo>
                <a:lnTo>
                  <a:pt x="16328" y="11720"/>
                </a:lnTo>
                <a:lnTo>
                  <a:pt x="16328" y="8307"/>
                </a:lnTo>
                <a:lnTo>
                  <a:pt x="20861" y="8307"/>
                </a:lnTo>
                <a:cubicBezTo>
                  <a:pt x="20861" y="8307"/>
                  <a:pt x="20861" y="11720"/>
                  <a:pt x="20861" y="11720"/>
                </a:cubicBezTo>
                <a:close/>
                <a:moveTo>
                  <a:pt x="20861" y="16096"/>
                </a:moveTo>
                <a:lnTo>
                  <a:pt x="16328" y="16096"/>
                </a:lnTo>
                <a:lnTo>
                  <a:pt x="16328" y="12682"/>
                </a:lnTo>
                <a:lnTo>
                  <a:pt x="20861" y="12682"/>
                </a:lnTo>
                <a:cubicBezTo>
                  <a:pt x="20861" y="12682"/>
                  <a:pt x="20861" y="16096"/>
                  <a:pt x="20861" y="16096"/>
                </a:cubicBezTo>
                <a:close/>
                <a:moveTo>
                  <a:pt x="20861" y="19355"/>
                </a:moveTo>
                <a:cubicBezTo>
                  <a:pt x="20861" y="19971"/>
                  <a:pt x="20476" y="20471"/>
                  <a:pt x="20002" y="20471"/>
                </a:cubicBezTo>
                <a:lnTo>
                  <a:pt x="16328" y="20471"/>
                </a:lnTo>
                <a:lnTo>
                  <a:pt x="16328" y="17058"/>
                </a:lnTo>
                <a:lnTo>
                  <a:pt x="20861" y="17058"/>
                </a:lnTo>
                <a:cubicBezTo>
                  <a:pt x="20861" y="17058"/>
                  <a:pt x="20861" y="19355"/>
                  <a:pt x="20861" y="19355"/>
                </a:cubicBezTo>
                <a:close/>
                <a:moveTo>
                  <a:pt x="15589" y="11720"/>
                </a:moveTo>
                <a:lnTo>
                  <a:pt x="11132" y="11720"/>
                </a:lnTo>
                <a:lnTo>
                  <a:pt x="11132" y="8307"/>
                </a:lnTo>
                <a:lnTo>
                  <a:pt x="15589" y="8307"/>
                </a:lnTo>
                <a:cubicBezTo>
                  <a:pt x="15589" y="8307"/>
                  <a:pt x="15589" y="11720"/>
                  <a:pt x="15589" y="11720"/>
                </a:cubicBezTo>
                <a:close/>
                <a:moveTo>
                  <a:pt x="15589" y="16096"/>
                </a:moveTo>
                <a:lnTo>
                  <a:pt x="11132" y="16096"/>
                </a:lnTo>
                <a:lnTo>
                  <a:pt x="11132" y="12682"/>
                </a:lnTo>
                <a:lnTo>
                  <a:pt x="15589" y="12682"/>
                </a:lnTo>
                <a:cubicBezTo>
                  <a:pt x="15589" y="12682"/>
                  <a:pt x="15589" y="16096"/>
                  <a:pt x="15589" y="16096"/>
                </a:cubicBezTo>
                <a:close/>
                <a:moveTo>
                  <a:pt x="15589" y="20471"/>
                </a:moveTo>
                <a:lnTo>
                  <a:pt x="11132" y="20471"/>
                </a:lnTo>
                <a:lnTo>
                  <a:pt x="11132" y="17058"/>
                </a:lnTo>
                <a:lnTo>
                  <a:pt x="15589" y="17058"/>
                </a:lnTo>
                <a:cubicBezTo>
                  <a:pt x="15589" y="17058"/>
                  <a:pt x="15589" y="20471"/>
                  <a:pt x="15589" y="20471"/>
                </a:cubicBezTo>
                <a:close/>
                <a:moveTo>
                  <a:pt x="10393" y="11720"/>
                </a:moveTo>
                <a:lnTo>
                  <a:pt x="5935" y="11720"/>
                </a:lnTo>
                <a:lnTo>
                  <a:pt x="5935" y="8307"/>
                </a:lnTo>
                <a:lnTo>
                  <a:pt x="10393" y="8307"/>
                </a:lnTo>
                <a:cubicBezTo>
                  <a:pt x="10393" y="8307"/>
                  <a:pt x="10393" y="11720"/>
                  <a:pt x="10393" y="11720"/>
                </a:cubicBezTo>
                <a:close/>
                <a:moveTo>
                  <a:pt x="10393" y="16096"/>
                </a:moveTo>
                <a:lnTo>
                  <a:pt x="5935" y="16096"/>
                </a:lnTo>
                <a:lnTo>
                  <a:pt x="5935" y="12682"/>
                </a:lnTo>
                <a:lnTo>
                  <a:pt x="10393" y="12682"/>
                </a:lnTo>
                <a:cubicBezTo>
                  <a:pt x="10393" y="12682"/>
                  <a:pt x="10393" y="16096"/>
                  <a:pt x="10393" y="16096"/>
                </a:cubicBezTo>
                <a:close/>
                <a:moveTo>
                  <a:pt x="10393" y="20471"/>
                </a:moveTo>
                <a:lnTo>
                  <a:pt x="5935" y="20471"/>
                </a:lnTo>
                <a:lnTo>
                  <a:pt x="5935" y="17058"/>
                </a:lnTo>
                <a:lnTo>
                  <a:pt x="10393" y="17058"/>
                </a:lnTo>
                <a:cubicBezTo>
                  <a:pt x="10393" y="17058"/>
                  <a:pt x="10393" y="20471"/>
                  <a:pt x="10393" y="20471"/>
                </a:cubicBezTo>
                <a:close/>
                <a:moveTo>
                  <a:pt x="5196" y="11720"/>
                </a:moveTo>
                <a:lnTo>
                  <a:pt x="739" y="11720"/>
                </a:lnTo>
                <a:lnTo>
                  <a:pt x="739" y="8307"/>
                </a:lnTo>
                <a:lnTo>
                  <a:pt x="5196" y="8307"/>
                </a:lnTo>
                <a:cubicBezTo>
                  <a:pt x="5196" y="8307"/>
                  <a:pt x="5196" y="11720"/>
                  <a:pt x="5196" y="11720"/>
                </a:cubicBezTo>
                <a:close/>
                <a:moveTo>
                  <a:pt x="5196" y="16096"/>
                </a:moveTo>
                <a:lnTo>
                  <a:pt x="739" y="16096"/>
                </a:lnTo>
                <a:lnTo>
                  <a:pt x="739" y="12682"/>
                </a:lnTo>
                <a:lnTo>
                  <a:pt x="5196" y="12682"/>
                </a:lnTo>
                <a:cubicBezTo>
                  <a:pt x="5196" y="12682"/>
                  <a:pt x="5196" y="16096"/>
                  <a:pt x="5196" y="16096"/>
                </a:cubicBezTo>
                <a:close/>
                <a:moveTo>
                  <a:pt x="5196" y="20471"/>
                </a:moveTo>
                <a:lnTo>
                  <a:pt x="1598" y="20471"/>
                </a:lnTo>
                <a:cubicBezTo>
                  <a:pt x="1124" y="20471"/>
                  <a:pt x="739" y="19971"/>
                  <a:pt x="739" y="19355"/>
                </a:cubicBezTo>
                <a:lnTo>
                  <a:pt x="739" y="17058"/>
                </a:lnTo>
                <a:lnTo>
                  <a:pt x="5196" y="17058"/>
                </a:lnTo>
                <a:cubicBezTo>
                  <a:pt x="5196" y="17058"/>
                  <a:pt x="5196" y="20471"/>
                  <a:pt x="5196" y="20471"/>
                </a:cubicBezTo>
                <a:close/>
                <a:moveTo>
                  <a:pt x="21600" y="19355"/>
                </a:moveTo>
                <a:lnTo>
                  <a:pt x="21600" y="3967"/>
                </a:lnTo>
                <a:cubicBezTo>
                  <a:pt x="21600" y="2820"/>
                  <a:pt x="20883" y="1888"/>
                  <a:pt x="20002" y="1888"/>
                </a:cubicBezTo>
                <a:lnTo>
                  <a:pt x="18294" y="1888"/>
                </a:lnTo>
                <a:lnTo>
                  <a:pt x="18294" y="501"/>
                </a:lnTo>
                <a:cubicBezTo>
                  <a:pt x="18294" y="-167"/>
                  <a:pt x="17493" y="-167"/>
                  <a:pt x="17493" y="501"/>
                </a:cubicBezTo>
                <a:lnTo>
                  <a:pt x="17493" y="1888"/>
                </a:lnTo>
                <a:lnTo>
                  <a:pt x="4285" y="1888"/>
                </a:lnTo>
                <a:lnTo>
                  <a:pt x="4285" y="501"/>
                </a:lnTo>
                <a:cubicBezTo>
                  <a:pt x="4285" y="-167"/>
                  <a:pt x="3484" y="-167"/>
                  <a:pt x="3484" y="501"/>
                </a:cubicBezTo>
                <a:lnTo>
                  <a:pt x="3484" y="1888"/>
                </a:lnTo>
                <a:lnTo>
                  <a:pt x="1598" y="1888"/>
                </a:lnTo>
                <a:cubicBezTo>
                  <a:pt x="717" y="1888"/>
                  <a:pt x="0" y="2820"/>
                  <a:pt x="0" y="3967"/>
                </a:cubicBezTo>
                <a:lnTo>
                  <a:pt x="0" y="19355"/>
                </a:lnTo>
                <a:cubicBezTo>
                  <a:pt x="0" y="20501"/>
                  <a:pt x="717" y="21433"/>
                  <a:pt x="1598" y="21433"/>
                </a:cubicBezTo>
                <a:lnTo>
                  <a:pt x="20002" y="21433"/>
                </a:lnTo>
                <a:cubicBezTo>
                  <a:pt x="20883" y="21433"/>
                  <a:pt x="21600" y="20501"/>
                  <a:pt x="21600" y="19355"/>
                </a:cubicBez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46908" y="-28512"/>
            <a:ext cx="13098614" cy="9810624"/>
          </a:xfrm>
          <a:prstGeom prst="rect">
            <a:avLst/>
          </a:prstGeom>
          <a:solidFill>
            <a:srgbClr val="333333"/>
          </a:solidFill>
          <a:ln w="12700">
            <a:miter lim="400000"/>
          </a:ln>
        </p:spPr>
        <p:txBody>
          <a:bodyPr lIns="50800" tIns="50800" rIns="50800" bIns="50800" anchor="ctr"/>
          <a:lstStyle/>
          <a:p>
            <a:pPr>
              <a:defRPr sz="2400">
                <a:solidFill>
                  <a:srgbClr val="FFFFFF"/>
                </a:solidFill>
              </a:defRPr>
            </a:pPr>
            <a:endParaRPr/>
          </a:p>
        </p:txBody>
      </p:sp>
      <p:sp>
        <p:nvSpPr>
          <p:cNvPr id="280" name="Shape 280"/>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281" name="Ally - Logo - Dark Background.png"/>
          <p:cNvPicPr>
            <a:picLocks noChangeAspect="1"/>
          </p:cNvPicPr>
          <p:nvPr/>
        </p:nvPicPr>
        <p:blipFill>
          <a:blip r:embed="rId3"/>
          <a:stretch>
            <a:fillRect/>
          </a:stretch>
        </p:blipFill>
        <p:spPr>
          <a:xfrm>
            <a:off x="2758319" y="2921368"/>
            <a:ext cx="7162866" cy="34413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286" name="Shape 286"/>
          <p:cNvSpPr>
            <a:spLocks noGrp="1"/>
          </p:cNvSpPr>
          <p:nvPr>
            <p:ph type="title"/>
          </p:nvPr>
        </p:nvSpPr>
        <p:spPr>
          <a:xfrm>
            <a:off x="444607" y="404489"/>
            <a:ext cx="12115586" cy="1096065"/>
          </a:xfrm>
          <a:prstGeom prst="rect">
            <a:avLst/>
          </a:prstGeom>
        </p:spPr>
        <p:txBody>
          <a:bodyPr/>
          <a:lstStyle/>
          <a:p>
            <a:r>
              <a:rPr lang="es-VE" dirty="0"/>
              <a:t>Sistema de gestión del aprendizaje (LMS)</a:t>
            </a:r>
            <a:endParaRPr dirty="0"/>
          </a:p>
        </p:txBody>
      </p:sp>
      <p:sp>
        <p:nvSpPr>
          <p:cNvPr id="287" name="Shape 287"/>
          <p:cNvSpPr>
            <a:spLocks noGrp="1"/>
          </p:cNvSpPr>
          <p:nvPr>
            <p:ph type="body" sz="quarter" idx="1"/>
          </p:nvPr>
        </p:nvSpPr>
        <p:spPr>
          <a:xfrm>
            <a:off x="420910" y="2982999"/>
            <a:ext cx="5456040" cy="4337777"/>
          </a:xfrm>
          <a:prstGeom prst="rect">
            <a:avLst/>
          </a:prstGeom>
        </p:spPr>
        <p:txBody>
          <a:bodyPr>
            <a:normAutofit/>
          </a:bodyPr>
          <a:lstStyle/>
          <a:p>
            <a:pPr>
              <a:spcBef>
                <a:spcPts val="5000"/>
              </a:spcBef>
            </a:pPr>
            <a:r>
              <a:rPr lang="es-VE" dirty="0"/>
              <a:t>El Sistema de gestión del aprendizaje es parte importante de este proceso</a:t>
            </a:r>
            <a:endParaRPr dirty="0"/>
          </a:p>
          <a:p>
            <a:pPr>
              <a:spcBef>
                <a:spcPts val="5000"/>
              </a:spcBef>
            </a:pPr>
            <a:r>
              <a:rPr lang="es-VE" dirty="0"/>
              <a:t>Comprometido con ofrecer </a:t>
            </a:r>
            <a:r>
              <a:rPr dirty="0"/>
              <a:t>Ally </a:t>
            </a:r>
            <a:r>
              <a:rPr lang="es-VE" dirty="0"/>
              <a:t>a todos, incluyendo productos que no sean de Blackboard</a:t>
            </a:r>
            <a:endParaRPr dirty="0"/>
          </a:p>
          <a:p>
            <a:pPr>
              <a:spcBef>
                <a:spcPts val="5000"/>
              </a:spcBef>
            </a:pPr>
            <a:r>
              <a:rPr dirty="0" err="1"/>
              <a:t>Poten</a:t>
            </a:r>
            <a:r>
              <a:rPr lang="es-VE" dirty="0" err="1"/>
              <a:t>cial</a:t>
            </a:r>
            <a:r>
              <a:rPr lang="es-VE" dirty="0"/>
              <a:t> para otras integraciones</a:t>
            </a:r>
            <a:endParaRPr dirty="0"/>
          </a:p>
        </p:txBody>
      </p:sp>
      <p:pic>
        <p:nvPicPr>
          <p:cNvPr id="288" name="image25.png"/>
          <p:cNvPicPr>
            <a:picLocks noChangeAspect="1"/>
          </p:cNvPicPr>
          <p:nvPr/>
        </p:nvPicPr>
        <p:blipFill>
          <a:blip r:embed="rId3"/>
          <a:stretch>
            <a:fillRect/>
          </a:stretch>
        </p:blipFill>
        <p:spPr>
          <a:xfrm>
            <a:off x="6706636" y="1776738"/>
            <a:ext cx="6296391" cy="79584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293" name="Shape 293"/>
          <p:cNvSpPr>
            <a:spLocks noGrp="1"/>
          </p:cNvSpPr>
          <p:nvPr>
            <p:ph type="title"/>
          </p:nvPr>
        </p:nvSpPr>
        <p:spPr>
          <a:xfrm>
            <a:off x="444607" y="404489"/>
            <a:ext cx="12115586" cy="1096065"/>
          </a:xfrm>
          <a:prstGeom prst="rect">
            <a:avLst/>
          </a:prstGeom>
        </p:spPr>
        <p:txBody>
          <a:bodyPr/>
          <a:lstStyle/>
          <a:p>
            <a:r>
              <a:rPr lang="es-VE" dirty="0"/>
              <a:t>Proceso de trabajo</a:t>
            </a:r>
            <a:endParaRPr dirty="0"/>
          </a:p>
        </p:txBody>
      </p:sp>
      <p:sp>
        <p:nvSpPr>
          <p:cNvPr id="294" name="Shape 294"/>
          <p:cNvSpPr>
            <a:spLocks noGrp="1"/>
          </p:cNvSpPr>
          <p:nvPr>
            <p:ph type="body" sz="quarter" idx="1"/>
          </p:nvPr>
        </p:nvSpPr>
        <p:spPr>
          <a:xfrm>
            <a:off x="420910" y="4841909"/>
            <a:ext cx="5456040" cy="1096065"/>
          </a:xfrm>
          <a:prstGeom prst="rect">
            <a:avLst/>
          </a:prstGeom>
        </p:spPr>
        <p:txBody>
          <a:bodyPr>
            <a:normAutofit/>
          </a:bodyPr>
          <a:lstStyle>
            <a:lvl1pPr>
              <a:spcBef>
                <a:spcPts val="5000"/>
              </a:spcBef>
            </a:lvl1pPr>
          </a:lstStyle>
          <a:p>
            <a:r>
              <a:rPr lang="es-VE" dirty="0"/>
              <a:t>El instructor agrega contenido del curso al sitio de cursos</a:t>
            </a:r>
            <a:endParaRPr dirty="0"/>
          </a:p>
        </p:txBody>
      </p:sp>
      <p:pic>
        <p:nvPicPr>
          <p:cNvPr id="295" name="image9.png"/>
          <p:cNvPicPr>
            <a:picLocks noChangeAspect="1"/>
          </p:cNvPicPr>
          <p:nvPr/>
        </p:nvPicPr>
        <p:blipFill>
          <a:blip r:embed="rId3"/>
          <a:srcRect l="208" r="33151"/>
          <a:stretch>
            <a:fillRect/>
          </a:stretch>
        </p:blipFill>
        <p:spPr>
          <a:xfrm>
            <a:off x="6706636" y="1776738"/>
            <a:ext cx="6296390" cy="79584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sldNum" sz="quarter" idx="2"/>
          </p:nvPr>
        </p:nvSpPr>
        <p:spPr>
          <a:xfrm>
            <a:off x="12433192" y="9213144"/>
            <a:ext cx="127001" cy="177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300" name="Shape 300"/>
          <p:cNvSpPr>
            <a:spLocks noGrp="1"/>
          </p:cNvSpPr>
          <p:nvPr>
            <p:ph type="title"/>
          </p:nvPr>
        </p:nvSpPr>
        <p:spPr>
          <a:xfrm>
            <a:off x="444607" y="404489"/>
            <a:ext cx="12115586" cy="1096065"/>
          </a:xfrm>
          <a:prstGeom prst="rect">
            <a:avLst/>
          </a:prstGeom>
        </p:spPr>
        <p:txBody>
          <a:bodyPr/>
          <a:lstStyle/>
          <a:p>
            <a:r>
              <a:rPr lang="es-VE" dirty="0"/>
              <a:t>Lista de verificación de accesibilidad automatizada</a:t>
            </a:r>
            <a:endParaRPr dirty="0"/>
          </a:p>
        </p:txBody>
      </p:sp>
      <p:sp>
        <p:nvSpPr>
          <p:cNvPr id="301" name="Shape 301"/>
          <p:cNvSpPr/>
          <p:nvPr/>
        </p:nvSpPr>
        <p:spPr>
          <a:xfrm>
            <a:off x="2251336" y="3319337"/>
            <a:ext cx="1744670" cy="2804071"/>
          </a:xfrm>
          <a:custGeom>
            <a:avLst/>
            <a:gdLst/>
            <a:ahLst/>
            <a:cxnLst>
              <a:cxn ang="0">
                <a:pos x="wd2" y="hd2"/>
              </a:cxn>
              <a:cxn ang="5400000">
                <a:pos x="wd2" y="hd2"/>
              </a:cxn>
              <a:cxn ang="10800000">
                <a:pos x="wd2" y="hd2"/>
              </a:cxn>
              <a:cxn ang="16200000">
                <a:pos x="wd2" y="hd2"/>
              </a:cxn>
            </a:cxnLst>
            <a:rect l="0" t="0" r="r" b="b"/>
            <a:pathLst>
              <a:path w="21600" h="21600" extrusionOk="0">
                <a:moveTo>
                  <a:pt x="10546" y="0"/>
                </a:moveTo>
                <a:cubicBezTo>
                  <a:pt x="9416" y="0"/>
                  <a:pt x="8506" y="572"/>
                  <a:pt x="8506" y="1274"/>
                </a:cubicBezTo>
                <a:cubicBezTo>
                  <a:pt x="8506" y="1440"/>
                  <a:pt x="8558" y="1596"/>
                  <a:pt x="8651" y="1742"/>
                </a:cubicBezTo>
                <a:lnTo>
                  <a:pt x="6701" y="1742"/>
                </a:lnTo>
                <a:cubicBezTo>
                  <a:pt x="5567" y="1742"/>
                  <a:pt x="4643" y="2316"/>
                  <a:pt x="4643" y="3021"/>
                </a:cubicBezTo>
                <a:lnTo>
                  <a:pt x="4643" y="3985"/>
                </a:lnTo>
                <a:lnTo>
                  <a:pt x="16449" y="3985"/>
                </a:lnTo>
                <a:cubicBezTo>
                  <a:pt x="16449" y="3985"/>
                  <a:pt x="16449" y="3021"/>
                  <a:pt x="16449" y="3021"/>
                </a:cubicBezTo>
                <a:cubicBezTo>
                  <a:pt x="16449" y="2316"/>
                  <a:pt x="15525" y="1742"/>
                  <a:pt x="14391" y="1742"/>
                </a:cubicBezTo>
                <a:lnTo>
                  <a:pt x="12450" y="1742"/>
                </a:lnTo>
                <a:cubicBezTo>
                  <a:pt x="12544" y="1596"/>
                  <a:pt x="12595" y="1440"/>
                  <a:pt x="12595" y="1274"/>
                </a:cubicBezTo>
                <a:cubicBezTo>
                  <a:pt x="12595" y="572"/>
                  <a:pt x="11676" y="0"/>
                  <a:pt x="10546" y="0"/>
                </a:cubicBezTo>
                <a:close/>
                <a:moveTo>
                  <a:pt x="10546" y="558"/>
                </a:moveTo>
                <a:cubicBezTo>
                  <a:pt x="11182" y="558"/>
                  <a:pt x="11698" y="879"/>
                  <a:pt x="11698" y="1274"/>
                </a:cubicBezTo>
                <a:cubicBezTo>
                  <a:pt x="11698" y="1454"/>
                  <a:pt x="11593" y="1616"/>
                  <a:pt x="11417" y="1742"/>
                </a:cubicBezTo>
                <a:lnTo>
                  <a:pt x="9685" y="1742"/>
                </a:lnTo>
                <a:cubicBezTo>
                  <a:pt x="9508" y="1616"/>
                  <a:pt x="9394" y="1454"/>
                  <a:pt x="9394" y="1274"/>
                </a:cubicBezTo>
                <a:cubicBezTo>
                  <a:pt x="9394" y="879"/>
                  <a:pt x="9910" y="558"/>
                  <a:pt x="10546" y="558"/>
                </a:cubicBezTo>
                <a:close/>
                <a:moveTo>
                  <a:pt x="1859" y="3066"/>
                </a:moveTo>
                <a:cubicBezTo>
                  <a:pt x="931" y="3066"/>
                  <a:pt x="0" y="3641"/>
                  <a:pt x="0" y="4346"/>
                </a:cubicBezTo>
                <a:lnTo>
                  <a:pt x="0" y="20320"/>
                </a:lnTo>
                <a:cubicBezTo>
                  <a:pt x="0" y="21026"/>
                  <a:pt x="924" y="21600"/>
                  <a:pt x="2058" y="21600"/>
                </a:cubicBezTo>
                <a:lnTo>
                  <a:pt x="19542" y="21600"/>
                </a:lnTo>
                <a:cubicBezTo>
                  <a:pt x="20676" y="21600"/>
                  <a:pt x="21600" y="21026"/>
                  <a:pt x="21600" y="20320"/>
                </a:cubicBezTo>
                <a:lnTo>
                  <a:pt x="21600" y="4346"/>
                </a:lnTo>
                <a:cubicBezTo>
                  <a:pt x="21600" y="3641"/>
                  <a:pt x="20676" y="3066"/>
                  <a:pt x="19542" y="3066"/>
                </a:cubicBezTo>
                <a:lnTo>
                  <a:pt x="17229" y="3066"/>
                </a:lnTo>
                <a:cubicBezTo>
                  <a:pt x="17309" y="3208"/>
                  <a:pt x="17356" y="3359"/>
                  <a:pt x="17356" y="3517"/>
                </a:cubicBezTo>
                <a:lnTo>
                  <a:pt x="17356" y="4549"/>
                </a:lnTo>
                <a:lnTo>
                  <a:pt x="4244" y="4549"/>
                </a:lnTo>
                <a:lnTo>
                  <a:pt x="4244" y="3517"/>
                </a:lnTo>
                <a:cubicBezTo>
                  <a:pt x="4244" y="3359"/>
                  <a:pt x="4302" y="3173"/>
                  <a:pt x="4371" y="3066"/>
                </a:cubicBezTo>
                <a:lnTo>
                  <a:pt x="1859" y="3066"/>
                </a:lnTo>
                <a:close/>
                <a:moveTo>
                  <a:pt x="2340" y="7311"/>
                </a:moveTo>
                <a:lnTo>
                  <a:pt x="6239" y="7311"/>
                </a:lnTo>
                <a:lnTo>
                  <a:pt x="4171" y="9210"/>
                </a:lnTo>
                <a:lnTo>
                  <a:pt x="3201" y="8444"/>
                </a:lnTo>
                <a:lnTo>
                  <a:pt x="2621" y="8726"/>
                </a:lnTo>
                <a:lnTo>
                  <a:pt x="4217" y="9983"/>
                </a:lnTo>
                <a:lnTo>
                  <a:pt x="7055" y="7373"/>
                </a:lnTo>
                <a:cubicBezTo>
                  <a:pt x="7055" y="7373"/>
                  <a:pt x="7055" y="10242"/>
                  <a:pt x="7055" y="10242"/>
                </a:cubicBezTo>
                <a:lnTo>
                  <a:pt x="2340" y="10242"/>
                </a:lnTo>
                <a:lnTo>
                  <a:pt x="2340" y="7311"/>
                </a:lnTo>
                <a:close/>
                <a:moveTo>
                  <a:pt x="8551" y="7322"/>
                </a:moveTo>
                <a:lnTo>
                  <a:pt x="18662" y="7322"/>
                </a:lnTo>
                <a:cubicBezTo>
                  <a:pt x="18662" y="7322"/>
                  <a:pt x="18662" y="8077"/>
                  <a:pt x="18662" y="8077"/>
                </a:cubicBezTo>
                <a:lnTo>
                  <a:pt x="8551" y="8077"/>
                </a:lnTo>
                <a:lnTo>
                  <a:pt x="8551" y="7322"/>
                </a:lnTo>
                <a:close/>
                <a:moveTo>
                  <a:pt x="8551" y="8404"/>
                </a:moveTo>
                <a:lnTo>
                  <a:pt x="18662" y="8404"/>
                </a:lnTo>
                <a:cubicBezTo>
                  <a:pt x="18662" y="8404"/>
                  <a:pt x="18662" y="9160"/>
                  <a:pt x="18662" y="9160"/>
                </a:cubicBezTo>
                <a:lnTo>
                  <a:pt x="8551" y="9160"/>
                </a:lnTo>
                <a:lnTo>
                  <a:pt x="8551" y="8404"/>
                </a:lnTo>
                <a:close/>
                <a:moveTo>
                  <a:pt x="2340" y="11189"/>
                </a:moveTo>
                <a:lnTo>
                  <a:pt x="6311" y="11189"/>
                </a:lnTo>
                <a:lnTo>
                  <a:pt x="4171" y="13156"/>
                </a:lnTo>
                <a:lnTo>
                  <a:pt x="3201" y="12390"/>
                </a:lnTo>
                <a:lnTo>
                  <a:pt x="2621" y="12671"/>
                </a:lnTo>
                <a:lnTo>
                  <a:pt x="4217" y="13928"/>
                </a:lnTo>
                <a:lnTo>
                  <a:pt x="7055" y="11319"/>
                </a:lnTo>
                <a:cubicBezTo>
                  <a:pt x="7055" y="11319"/>
                  <a:pt x="7055" y="14120"/>
                  <a:pt x="7055" y="14120"/>
                </a:cubicBezTo>
                <a:lnTo>
                  <a:pt x="2340" y="14120"/>
                </a:lnTo>
                <a:lnTo>
                  <a:pt x="2340" y="11189"/>
                </a:lnTo>
                <a:close/>
                <a:moveTo>
                  <a:pt x="8551" y="11268"/>
                </a:moveTo>
                <a:lnTo>
                  <a:pt x="18662" y="11268"/>
                </a:lnTo>
                <a:cubicBezTo>
                  <a:pt x="18662" y="11268"/>
                  <a:pt x="18662" y="12023"/>
                  <a:pt x="18662" y="12023"/>
                </a:cubicBezTo>
                <a:lnTo>
                  <a:pt x="8551" y="12023"/>
                </a:lnTo>
                <a:lnTo>
                  <a:pt x="8551" y="11268"/>
                </a:lnTo>
                <a:close/>
                <a:moveTo>
                  <a:pt x="8551" y="12350"/>
                </a:moveTo>
                <a:lnTo>
                  <a:pt x="18662" y="12350"/>
                </a:lnTo>
                <a:cubicBezTo>
                  <a:pt x="18662" y="12350"/>
                  <a:pt x="18662" y="13105"/>
                  <a:pt x="18662" y="13105"/>
                </a:cubicBezTo>
                <a:lnTo>
                  <a:pt x="8551" y="13105"/>
                </a:lnTo>
                <a:lnTo>
                  <a:pt x="8551" y="12350"/>
                </a:lnTo>
                <a:close/>
                <a:moveTo>
                  <a:pt x="8551" y="15349"/>
                </a:moveTo>
                <a:lnTo>
                  <a:pt x="18662" y="15349"/>
                </a:lnTo>
                <a:cubicBezTo>
                  <a:pt x="18662" y="15349"/>
                  <a:pt x="18662" y="16104"/>
                  <a:pt x="18662" y="16104"/>
                </a:cubicBezTo>
                <a:lnTo>
                  <a:pt x="8551" y="16104"/>
                </a:lnTo>
                <a:lnTo>
                  <a:pt x="8551" y="15349"/>
                </a:lnTo>
                <a:close/>
                <a:moveTo>
                  <a:pt x="2340" y="15383"/>
                </a:moveTo>
                <a:lnTo>
                  <a:pt x="7055" y="15383"/>
                </a:lnTo>
                <a:cubicBezTo>
                  <a:pt x="7055" y="15383"/>
                  <a:pt x="7055" y="18314"/>
                  <a:pt x="7055" y="18314"/>
                </a:cubicBezTo>
                <a:lnTo>
                  <a:pt x="2340" y="18314"/>
                </a:lnTo>
                <a:lnTo>
                  <a:pt x="2340" y="15383"/>
                </a:lnTo>
                <a:close/>
                <a:moveTo>
                  <a:pt x="8551" y="16431"/>
                </a:moveTo>
                <a:lnTo>
                  <a:pt x="18662" y="16431"/>
                </a:lnTo>
                <a:cubicBezTo>
                  <a:pt x="18662" y="16431"/>
                  <a:pt x="18662" y="17186"/>
                  <a:pt x="18662" y="17186"/>
                </a:cubicBezTo>
                <a:lnTo>
                  <a:pt x="8551" y="17186"/>
                </a:lnTo>
                <a:lnTo>
                  <a:pt x="8551" y="16431"/>
                </a:lnTo>
                <a:close/>
              </a:path>
            </a:pathLst>
          </a:custGeom>
          <a:solidFill>
            <a:srgbClr val="00CD90"/>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302" name="Shape 302"/>
          <p:cNvSpPr>
            <a:spLocks noGrp="1"/>
          </p:cNvSpPr>
          <p:nvPr>
            <p:ph type="body" sz="quarter" idx="1"/>
          </p:nvPr>
        </p:nvSpPr>
        <p:spPr>
          <a:xfrm>
            <a:off x="4903707" y="4130109"/>
            <a:ext cx="5849757" cy="2304154"/>
          </a:xfrm>
          <a:prstGeom prst="rect">
            <a:avLst/>
          </a:prstGeom>
        </p:spPr>
        <p:txBody>
          <a:bodyPr>
            <a:normAutofit/>
          </a:bodyPr>
          <a:lstStyle/>
          <a:p>
            <a:pPr marL="544194" indent="-228599">
              <a:spcBef>
                <a:spcPts val="2400"/>
              </a:spcBef>
            </a:pPr>
            <a:r>
              <a:rPr lang="es-VE" dirty="0"/>
              <a:t>Lista de verificación de accesibilidad automatizada con base en el tipo de contenido</a:t>
            </a:r>
            <a:endParaRPr dirty="0"/>
          </a:p>
          <a:p>
            <a:pPr marL="544194" indent="-228599">
              <a:spcBef>
                <a:spcPts val="2400"/>
              </a:spcBef>
            </a:pPr>
            <a:r>
              <a:rPr lang="es-VE" dirty="0"/>
              <a:t>Con base en </a:t>
            </a:r>
            <a:r>
              <a:rPr dirty="0"/>
              <a:t>WCAG 2.0 AA</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aching and Learning Documents" ma:contentTypeID="0x010100F2EFDAC5E5A7C24A8972C7D4AA8077380015383BC005CDF74B887DBEF05F19540A" ma:contentTypeVersion="37" ma:contentTypeDescription="" ma:contentTypeScope="" ma:versionID="5c67f72d6931066aefe4da6825a20b27">
  <xsd:schema xmlns:xsd="http://www.w3.org/2001/XMLSchema" xmlns:xs="http://www.w3.org/2001/XMLSchema" xmlns:p="http://schemas.microsoft.com/office/2006/metadata/properties" xmlns:ns2="dd57899d-d466-438b-a7fa-102c1124426f" xmlns:ns3="http://schemas.microsoft.com/sharepoint/v4" xmlns:ns4="f59e6ae9-2da1-4d8d-8b39-1c17dd499de3" targetNamespace="http://schemas.microsoft.com/office/2006/metadata/properties" ma:root="true" ma:fieldsID="f359f525d8feff2c756a45e769e600c6" ns2:_="" ns3:_="" ns4:_="">
    <xsd:import namespace="dd57899d-d466-438b-a7fa-102c1124426f"/>
    <xsd:import namespace="http://schemas.microsoft.com/sharepoint/v4"/>
    <xsd:import namespace="f59e6ae9-2da1-4d8d-8b39-1c17dd499de3"/>
    <xsd:element name="properties">
      <xsd:complexType>
        <xsd:sequence>
          <xsd:element name="documentManagement">
            <xsd:complexType>
              <xsd:all>
                <xsd:element ref="ns2:Owner" minOccurs="0"/>
                <xsd:element ref="ns2:Is_x0020_this_x0020_Document_x0020_Client_x0020_Facing_x0020_or_x0020_Internal_x0020_Only_x003f_"/>
                <xsd:element ref="ns2:Sales_x0020_Stage" minOccurs="0"/>
                <xsd:element ref="ns2:Persona" minOccurs="0"/>
                <xsd:element ref="ns2:Team" minOccurs="0"/>
                <xsd:element ref="ns2:Solution" minOccurs="0"/>
                <xsd:element ref="ns2:Portfolio_x0020_and_x0020_Business_x0020_Lines" minOccurs="0"/>
                <xsd:element ref="ns2:Messaging_x0020_Pillars" minOccurs="0"/>
                <xsd:element ref="ns2:NGDLE_x0020_T_x0026_L" minOccurs="0"/>
                <xsd:element ref="ns2:Challenges_x0020__x0020_T_x0026_L" minOccurs="0"/>
                <xsd:element ref="ns2:GEO" minOccurs="0"/>
                <xsd:element ref="ns2:Document_x0020_Type" minOccurs="0"/>
                <xsd:element ref="ns2:Teaching_x0020__x0026__x0020_Learning" minOccurs="0"/>
                <xsd:element ref="ns2:Community_x0020_Engagement" minOccurs="0"/>
                <xsd:element ref="ns2:Consulting" minOccurs="0"/>
                <xsd:element ref="ns2:If_x0020_this_x0020_document_x0020_does_x0020_not_x0020_map_x0020_to_x0020_categories_x0020_please_x0020_explain_x0020_here_x002e_" minOccurs="0"/>
                <xsd:element ref="ns2:Is_x0020_this_x0020_Document_x0020_approved_x0020_for_x0020_Public_x0020_Web_x0020_Content_x002f_Community_x003f_"/>
                <xsd:element ref="ns2:If_x0020_yes_x002c__x0020_provide_x0020_Site" minOccurs="0"/>
                <xsd:element ref="ns2:If_x0020_yes_x002c__x0020_provide_x0020_Site_x0020_Owner" minOccurs="0"/>
                <xsd:element ref="ns2:Student_x0020_Services" minOccurs="0"/>
                <xsd:element ref="ns2:MediaServiceMetadata" minOccurs="0"/>
                <xsd:element ref="ns2:MediaServiceFastMetadata" minOccurs="0"/>
                <xsd:element ref="ns2:MediaServiceDateTaken" minOccurs="0"/>
                <xsd:element ref="ns2:MediaServiceAutoTags" minOccurs="0"/>
                <xsd:element ref="ns2:MediaServiceOCR" minOccurs="0"/>
                <xsd:element ref="ns2:Description0" minOccurs="0"/>
                <xsd:element ref="ns3:IconOverlay"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57899d-d466-438b-a7fa-102c1124426f" elementFormDefault="qualified">
    <xsd:import namespace="http://schemas.microsoft.com/office/2006/documentManagement/types"/>
    <xsd:import namespace="http://schemas.microsoft.com/office/infopath/2007/PartnerControls"/>
    <xsd:element name="Owner" ma:index="2" nillable="true" ma:displayName="Owner" ma:list="UserInfo" ma:SharePointGroup="0" ma:internalName="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s_x0020_this_x0020_Document_x0020_Client_x0020_Facing_x0020_or_x0020_Internal_x0020_Only_x003f_" ma:index="3" ma:displayName="Is this Document Client Facing or Internal Only?" ma:format="Dropdown" ma:internalName="Is_x0020_this_x0020_Document_x0020_Client_x0020_Facing_x0020_or_x0020_Internal_x0020_Only_x003f_" ma:readOnly="false">
      <xsd:simpleType>
        <xsd:restriction base="dms:Choice">
          <xsd:enumeration value="Client Facing"/>
          <xsd:enumeration value="Internal Only"/>
        </xsd:restriction>
      </xsd:simpleType>
    </xsd:element>
    <xsd:element name="Sales_x0020_Stage" ma:index="4" nillable="true" ma:displayName="Sales Stage" ma:internalName="Sales_x0020_Stage" ma:readOnly="false" ma:requiredMultiChoice="true">
      <xsd:complexType>
        <xsd:complexContent>
          <xsd:extension base="dms:MultiChoice">
            <xsd:sequence>
              <xsd:element name="Value" maxOccurs="unbounded" minOccurs="0" nillable="true">
                <xsd:simpleType>
                  <xsd:restriction base="dms:Choice">
                    <xsd:enumeration value="(0) Business Development"/>
                    <xsd:enumeration value="(1) Suspect Qualification"/>
                    <xsd:enumeration value="(2) Sponsor Qualification"/>
                    <xsd:enumeration value="(3) Power Sponsor"/>
                    <xsd:enumeration value="(4) Validation"/>
                    <xsd:enumeration value="(5) Decision Due"/>
                    <xsd:enumeration value="(6) Contract Due"/>
                    <xsd:enumeration value="(7) Signature Due"/>
                    <xsd:enumeration value="None"/>
                  </xsd:restriction>
                </xsd:simpleType>
              </xsd:element>
            </xsd:sequence>
          </xsd:extension>
        </xsd:complexContent>
      </xsd:complexType>
    </xsd:element>
    <xsd:element name="Persona" ma:index="5" nillable="true" ma:displayName="Persona" ma:internalName="Persona" ma:readOnly="false" ma:requiredMultiChoice="true">
      <xsd:complexType>
        <xsd:complexContent>
          <xsd:extension base="dms:MultiChoice">
            <xsd:sequence>
              <xsd:element name="Value" maxOccurs="unbounded" minOccurs="0" nillable="true">
                <xsd:simpleType>
                  <xsd:restriction base="dms:Choice">
                    <xsd:enumeration value="Strategic Leadership"/>
                    <xsd:enumeration value="Senior Academic"/>
                    <xsd:enumeration value="Senior IT"/>
                    <xsd:enumeration value="None"/>
                  </xsd:restriction>
                </xsd:simpleType>
              </xsd:element>
            </xsd:sequence>
          </xsd:extension>
        </xsd:complexContent>
      </xsd:complexType>
    </xsd:element>
    <xsd:element name="Team" ma:index="6" nillable="true" ma:displayName="Market Segmentation" ma:internalName="Team" ma:requiredMultiChoice="true">
      <xsd:complexType>
        <xsd:complexContent>
          <xsd:extension base="dms:MultiChoice">
            <xsd:sequence>
              <xsd:element name="Value" maxOccurs="unbounded" minOccurs="0" nillable="true">
                <xsd:simpleType>
                  <xsd:restriction base="dms:Choice">
                    <xsd:enumeration value="Biz Gov"/>
                    <xsd:enumeration value="HE"/>
                    <xsd:enumeration value="Sales Enablement"/>
                    <xsd:enumeration value="K-12"/>
                    <xsd:enumeration value="New Market Approach"/>
                  </xsd:restriction>
                </xsd:simpleType>
              </xsd:element>
            </xsd:sequence>
          </xsd:extension>
        </xsd:complexContent>
      </xsd:complexType>
    </xsd:element>
    <xsd:element name="Solution" ma:index="7" nillable="true" ma:displayName="Solution" ma:internalName="Solution">
      <xsd:complexType>
        <xsd:complexContent>
          <xsd:extension base="dms:MultiChoice">
            <xsd:sequence>
              <xsd:element name="Value" maxOccurs="unbounded" minOccurs="0" nillable="true">
                <xsd:simpleType>
                  <xsd:restriction base="dms:Choice">
                    <xsd:enumeration value="Campus Enablement"/>
                    <xsd:enumeration value="Community Engagement"/>
                    <xsd:enumeration value="Consulting"/>
                    <xsd:enumeration value="Teaching and Learning"/>
                    <xsd:enumeration value="Student Services"/>
                  </xsd:restriction>
                </xsd:simpleType>
              </xsd:element>
            </xsd:sequence>
          </xsd:extension>
        </xsd:complexContent>
      </xsd:complexType>
    </xsd:element>
    <xsd:element name="Portfolio_x0020_and_x0020_Business_x0020_Lines" ma:index="8" nillable="true" ma:displayName="Portfolio and Business Lines" ma:hidden="true" ma:internalName="Portfolio_x0020_and_x0020_Business_x0020_Lines" ma:readOnly="false">
      <xsd:complexType>
        <xsd:complexContent>
          <xsd:extension base="dms:MultiChoice">
            <xsd:sequence>
              <xsd:element name="Value" maxOccurs="unbounded" minOccurs="0" nillable="true">
                <xsd:simpleType>
                  <xsd:restriction base="dms:Choice">
                    <xsd:enumeration value="Blackboard Portfolio Messaging"/>
                    <xsd:enumeration value="Campus Enablement"/>
                    <xsd:enumeration value="Community Engagement"/>
                    <xsd:enumeration value="Student Lifecycle"/>
                    <xsd:enumeration value="Teaching and Learning"/>
                  </xsd:restriction>
                </xsd:simpleType>
              </xsd:element>
            </xsd:sequence>
          </xsd:extension>
        </xsd:complexContent>
      </xsd:complexType>
    </xsd:element>
    <xsd:element name="Messaging_x0020_Pillars" ma:index="9" nillable="true" ma:displayName="Messaging Pillars" ma:internalName="Messaging_x0020_Pillars">
      <xsd:complexType>
        <xsd:complexContent>
          <xsd:extension base="dms:MultiChoice">
            <xsd:sequence>
              <xsd:element name="Value" maxOccurs="unbounded" minOccurs="0" nillable="true">
                <xsd:simpleType>
                  <xsd:restriction base="dms:Choice">
                    <xsd:enumeration value="Connected Experience"/>
                    <xsd:enumeration value="Data-Driven Insights"/>
                    <xsd:enumeration value="Flexible Solutions"/>
                  </xsd:restriction>
                </xsd:simpleType>
              </xsd:element>
            </xsd:sequence>
          </xsd:extension>
        </xsd:complexContent>
      </xsd:complexType>
    </xsd:element>
    <xsd:element name="NGDLE_x0020_T_x0026_L" ma:index="10" nillable="true" ma:displayName="NGDLE" ma:internalName="NGDLE_x0020_T_x0026_L">
      <xsd:complexType>
        <xsd:complexContent>
          <xsd:extension base="dms:MultiChoice">
            <xsd:sequence>
              <xsd:element name="Value" maxOccurs="unbounded" minOccurs="0" nillable="true">
                <xsd:simpleType>
                  <xsd:restriction base="dms:Choice">
                    <xsd:enumeration value="Academic Effectiveness"/>
                    <xsd:enumeration value="Education Insight"/>
                    <xsd:enumeration value="Learner Engagement"/>
                  </xsd:restriction>
                </xsd:simpleType>
              </xsd:element>
            </xsd:sequence>
          </xsd:extension>
        </xsd:complexContent>
      </xsd:complexType>
    </xsd:element>
    <xsd:element name="Challenges_x0020__x0020_T_x0026_L" ma:index="11" nillable="true" ma:displayName="Challenges" ma:internalName="Challenges_x0020__x0020_T_x0026_L">
      <xsd:complexType>
        <xsd:complexContent>
          <xsd:extension base="dms:MultiChoice">
            <xsd:sequence>
              <xsd:element name="Value" maxOccurs="unbounded" minOccurs="0" nillable="true">
                <xsd:simpleType>
                  <xsd:restriction base="dms:Choice">
                    <xsd:enumeration value="Accessibility"/>
                    <xsd:enumeration value="Educational Integrity"/>
                    <xsd:enumeration value="Educator Empowerment"/>
                    <xsd:enumeration value="Institutional Effectiveness"/>
                    <xsd:enumeration value="Student Retention"/>
                    <xsd:enumeration value="Student Success"/>
                  </xsd:restriction>
                </xsd:simpleType>
              </xsd:element>
            </xsd:sequence>
          </xsd:extension>
        </xsd:complexContent>
      </xsd:complexType>
    </xsd:element>
    <xsd:element name="GEO" ma:index="12" nillable="true" ma:displayName="GEO" ma:internalName="GEO">
      <xsd:complexType>
        <xsd:complexContent>
          <xsd:extension base="dms:MultiChoice">
            <xsd:sequence>
              <xsd:element name="Value" maxOccurs="unbounded" minOccurs="0" nillable="true">
                <xsd:simpleType>
                  <xsd:restriction base="dms:Choice">
                    <xsd:enumeration value="APAC"/>
                    <xsd:enumeration value="Europe"/>
                    <xsd:enumeration value="LAC"/>
                    <xsd:enumeration value="North America"/>
                    <xsd:enumeration value="RMEA"/>
                  </xsd:restriction>
                </xsd:simpleType>
              </xsd:element>
            </xsd:sequence>
          </xsd:extension>
        </xsd:complexContent>
      </xsd:complexType>
    </xsd:element>
    <xsd:element name="Document_x0020_Type" ma:index="13" nillable="true" ma:displayName="Document Type" ma:internalName="Document_x0020_Type" ma:requiredMultiChoice="true">
      <xsd:complexType>
        <xsd:complexContent>
          <xsd:extension base="dms:MultiChoice">
            <xsd:sequence>
              <xsd:element name="Value" maxOccurs="unbounded" minOccurs="0" nillable="true">
                <xsd:simpleType>
                  <xsd:restriction base="dms:Choice">
                    <xsd:enumeration value="Client Facing Marketing Material"/>
                    <xsd:enumeration value="Competition"/>
                    <xsd:enumeration value="Consulting"/>
                    <xsd:enumeration value="Corporate Messaging"/>
                    <xsd:enumeration value="Demo"/>
                    <xsd:enumeration value="FAQ's"/>
                    <xsd:enumeration value="Playbook"/>
                    <xsd:enumeration value="Proofs"/>
                    <xsd:enumeration value="Proposals"/>
                    <xsd:enumeration value="Release Notes"/>
                    <xsd:enumeration value="Translated"/>
                    <xsd:enumeration value="Sales Deck"/>
                    <xsd:enumeration value="Translated Assets"/>
                    <xsd:enumeration value="Video"/>
                  </xsd:restriction>
                </xsd:simpleType>
              </xsd:element>
            </xsd:sequence>
          </xsd:extension>
        </xsd:complexContent>
      </xsd:complexType>
    </xsd:element>
    <xsd:element name="Teaching_x0020__x0026__x0020_Learning" ma:index="14" nillable="true" ma:displayName="Teaching &amp; Learning" ma:internalName="Teaching_x0020__x0026__x0020_Learning">
      <xsd:complexType>
        <xsd:complexContent>
          <xsd:extension base="dms:MultiChoice">
            <xsd:sequence>
              <xsd:element name="Value" maxOccurs="unbounded" minOccurs="0" nillable="true">
                <xsd:simpleType>
                  <xsd:restriction base="dms:Choice">
                    <xsd:enumeration value="Ally"/>
                    <xsd:enumeration value="Accessibility"/>
                    <xsd:enumeration value="Assessment and Accreditation"/>
                    <xsd:enumeration value="Analytics for Learn"/>
                    <xsd:enumeration value="Blackboard Instructor"/>
                    <xsd:enumeration value="Blackboard Intelligence"/>
                    <xsd:enumeration value="Blackboard Predict"/>
                    <xsd:enumeration value="Collaborate"/>
                    <xsd:enumeration value="Learn"/>
                    <xsd:enumeration value="Moodlerooms"/>
                    <xsd:enumeration value="X-Ray Learning Analytics"/>
                  </xsd:restriction>
                </xsd:simpleType>
              </xsd:element>
            </xsd:sequence>
          </xsd:extension>
        </xsd:complexContent>
      </xsd:complexType>
    </xsd:element>
    <xsd:element name="Community_x0020_Engagement" ma:index="15" nillable="true" ma:displayName="Community Engagement" ma:format="Dropdown" ma:internalName="Community_x0020_Engagement">
      <xsd:simpleType>
        <xsd:restriction base="dms:Choice">
          <xsd:enumeration value="Blackboard Connect"/>
        </xsd:restriction>
      </xsd:simpleType>
    </xsd:element>
    <xsd:element name="Consulting" ma:index="16" nillable="true" ma:displayName="Consulting" ma:description="If this service ties to a specific product please check the product box above.  Agnostic Solutions may apply to multiple products." ma:internalName="Consulting">
      <xsd:complexType>
        <xsd:complexContent>
          <xsd:extension base="dms:MultiChoice">
            <xsd:sequence>
              <xsd:element name="Value" maxOccurs="unbounded" minOccurs="0" nillable="true">
                <xsd:simpleType>
                  <xsd:restriction base="dms:Choice">
                    <xsd:enumeration value="Technical Services"/>
                    <xsd:enumeration value="Educational Services"/>
                    <xsd:enumeration value="Analytics Services"/>
                    <xsd:enumeration value="Strategic Services"/>
                  </xsd:restriction>
                </xsd:simpleType>
              </xsd:element>
            </xsd:sequence>
          </xsd:extension>
        </xsd:complexContent>
      </xsd:complexType>
    </xsd:element>
    <xsd:element name="If_x0020_this_x0020_document_x0020_does_x0020_not_x0020_map_x0020_to_x0020_categories_x0020_please_x0020_explain_x0020_here_x002e_" ma:index="17" nillable="true" ma:displayName="If this document does not map to categories please explain here." ma:internalName="If_x0020_this_x0020_document_x0020_does_x0020_not_x0020_map_x0020_to_x0020_categories_x0020_please_x0020_explain_x0020_here_x002e_">
      <xsd:simpleType>
        <xsd:restriction base="dms:Text">
          <xsd:maxLength value="255"/>
        </xsd:restriction>
      </xsd:simpleType>
    </xsd:element>
    <xsd:element name="Is_x0020_this_x0020_Document_x0020_approved_x0020_for_x0020_Public_x0020_Web_x0020_Content_x002f_Community_x003f_" ma:index="18" ma:displayName="Is this Document approved for Public Web Content/Community?" ma:format="Dropdown" ma:internalName="Is_x0020_this_x0020_Document_x0020_approved_x0020_for_x0020_Public_x0020_Web_x0020_Content_x002f_Community_x003f_" ma:readOnly="false">
      <xsd:simpleType>
        <xsd:restriction base="dms:Choice">
          <xsd:enumeration value="Yes"/>
          <xsd:enumeration value="No"/>
        </xsd:restriction>
      </xsd:simpleType>
    </xsd:element>
    <xsd:element name="If_x0020_yes_x002c__x0020_provide_x0020_Site" ma:index="19" nillable="true" ma:displayName="If yes, provide Site" ma:internalName="If_x0020_yes_x002c__x0020_provide_x0020_Site">
      <xsd:simpleType>
        <xsd:restriction base="dms:Text">
          <xsd:maxLength value="255"/>
        </xsd:restriction>
      </xsd:simpleType>
    </xsd:element>
    <xsd:element name="If_x0020_yes_x002c__x0020_provide_x0020_Site_x0020_Owner" ma:index="20" nillable="true" ma:displayName="If yes, provide Site Owner" ma:internalName="If_x0020_yes_x002c__x0020_provide_x0020_Site_x0020_Owner">
      <xsd:simpleType>
        <xsd:restriction base="dms:Text">
          <xsd:maxLength value="255"/>
        </xsd:restriction>
      </xsd:simpleType>
    </xsd:element>
    <xsd:element name="Student_x0020_Services" ma:index="21" nillable="true" ma:displayName="Student Services" ma:hidden="true" ma:internalName="Student_x0020_Services" ma:readOnly="false">
      <xsd:complexType>
        <xsd:complexContent>
          <xsd:extension base="dms:MultiChoice">
            <xsd:sequence>
              <xsd:element name="Value" maxOccurs="unbounded" minOccurs="0" nillable="true">
                <xsd:simpleType>
                  <xsd:restriction base="dms:Choice">
                    <xsd:enumeration value="Enrollment Services"/>
                    <xsd:enumeration value="Help Desk Services"/>
                    <xsd:enumeration value="Marketing Services"/>
                    <xsd:enumeration value="One Stop Services"/>
                    <xsd:enumeration value="Research and Strategy"/>
                    <xsd:enumeration value="Retention Coaching"/>
                  </xsd:restriction>
                </xsd:simpleType>
              </xsd:element>
            </xsd:sequence>
          </xsd:extension>
        </xsd:complexContent>
      </xsd:complexType>
    </xsd:element>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Tags" ma:index="27" nillable="true" ma:displayName="MediaServiceAutoTags" ma:internalName="MediaServiceAutoTags" ma:readOnly="true">
      <xsd:simpleType>
        <xsd:restriction base="dms:Text"/>
      </xsd:simpleType>
    </xsd:element>
    <xsd:element name="MediaServiceOCR" ma:index="28" nillable="true" ma:displayName="MediaServiceOCR" ma:internalName="MediaServiceOCR" ma:readOnly="true">
      <xsd:simpleType>
        <xsd:restriction base="dms:Note">
          <xsd:maxLength value="255"/>
        </xsd:restriction>
      </xsd:simpleType>
    </xsd:element>
    <xsd:element name="Description0" ma:index="30" nillable="true" ma:displayName="Description" ma:description="A description of the Document Set" ma:hidden="true" ma:internalName="Description0"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9e6ae9-2da1-4d8d-8b39-1c17dd499de3"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3"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eaching_x0020__x0026__x0020_Learning xmlns="dd57899d-d466-438b-a7fa-102c1124426f">
      <Value>Ally</Value>
      <Value>Accessibility</Value>
    </Teaching_x0020__x0026__x0020_Learning>
    <If_x0020_yes_x002c__x0020_provide_x0020_Site xmlns="dd57899d-d466-438b-a7fa-102c1124426f" xsi:nil="true"/>
    <Community_x0020_Engagement xmlns="dd57899d-d466-438b-a7fa-102c1124426f" xsi:nil="true"/>
    <Consulting xmlns="dd57899d-d466-438b-a7fa-102c1124426f"/>
    <Solution xmlns="dd57899d-d466-438b-a7fa-102c1124426f">Teaching and Learning</Solution>
    <If_x0020_this_x0020_document_x0020_does_x0020_not_x0020_map_x0020_to_x0020_categories_x0020_please_x0020_explain_x0020_here_x002e_ xmlns="dd57899d-d466-438b-a7fa-102c1124426f" xsi:nil="true"/>
    <Persona xmlns="dd57899d-d466-438b-a7fa-102c1124426f">
      <Value>Strategic Leadership</Value>
      <Value>Senior Academic</Value>
      <Value>Senior IT</Value>
    </Persona>
    <Student_x0020_Services xmlns="dd57899d-d466-438b-a7fa-102c1124426f"/>
    <Is_x0020_this_x0020_Document_x0020_approved_x0020_for_x0020_Public_x0020_Web_x0020_Content_x002f_Community_x003f_ xmlns="dd57899d-d466-438b-a7fa-102c1124426f">No</Is_x0020_this_x0020_Document_x0020_approved_x0020_for_x0020_Public_x0020_Web_x0020_Content_x002f_Community_x003f_>
    <If_x0020_yes_x002c__x0020_provide_x0020_Site_x0020_Owner xmlns="dd57899d-d466-438b-a7fa-102c1124426f" xsi:nil="true"/>
    <Is_x0020_this_x0020_Document_x0020_Client_x0020_Facing_x0020_or_x0020_Internal_x0020_Only_x003f_ xmlns="dd57899d-d466-438b-a7fa-102c1124426f">Client Facing</Is_x0020_this_x0020_Document_x0020_Client_x0020_Facing_x0020_or_x0020_Internal_x0020_Only_x003f_>
    <Description0 xmlns="dd57899d-d466-438b-a7fa-102c1124426f" xsi:nil="true"/>
    <Owner xmlns="dd57899d-d466-438b-a7fa-102c1124426f">
      <UserInfo>
        <DisplayName>Carolina.Pintor@blackboard.com</DisplayName>
        <AccountId>146</AccountId>
        <AccountType/>
      </UserInfo>
    </Owner>
    <Team xmlns="dd57899d-d466-438b-a7fa-102c1124426f">
      <Value>Biz Gov</Value>
      <Value>HE</Value>
      <Value>Sales Enablement</Value>
    </Team>
    <Document_x0020_Type xmlns="dd57899d-d466-438b-a7fa-102c1124426f">
      <Value>Translated Assets</Value>
    </Document_x0020_Type>
    <Sales_x0020_Stage xmlns="dd57899d-d466-438b-a7fa-102c1124426f">
      <Value>(0) Business Development</Value>
      <Value>(1) Suspect Qualification</Value>
      <Value>(2) Sponsor Qualification</Value>
    </Sales_x0020_Stage>
    <Portfolio_x0020_and_x0020_Business_x0020_Lines xmlns="dd57899d-d466-438b-a7fa-102c1124426f"/>
    <IconOverlay xmlns="http://schemas.microsoft.com/sharepoint/v4" xsi:nil="true"/>
    <GEO xmlns="dd57899d-d466-438b-a7fa-102c1124426f"/>
    <NGDLE_x0020_T_x0026_L xmlns="dd57899d-d466-438b-a7fa-102c1124426f"/>
    <Messaging_x0020_Pillars xmlns="dd57899d-d466-438b-a7fa-102c1124426f"/>
    <Challenges_x0020__x0020_T_x0026_L xmlns="dd57899d-d466-438b-a7fa-102c1124426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8B018-27AB-42D1-B2F6-90422DDB9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57899d-d466-438b-a7fa-102c1124426f"/>
    <ds:schemaRef ds:uri="http://schemas.microsoft.com/sharepoint/v4"/>
    <ds:schemaRef ds:uri="f59e6ae9-2da1-4d8d-8b39-1c17dd499d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17035B-F5EE-40C1-B457-D4705A172B82}">
  <ds:schemaRefs>
    <ds:schemaRef ds:uri="http://schemas.microsoft.com/office/2006/metadata/properties"/>
    <ds:schemaRef ds:uri="http://schemas.microsoft.com/office/infopath/2007/PartnerControls"/>
    <ds:schemaRef ds:uri="dd57899d-d466-438b-a7fa-102c1124426f"/>
    <ds:schemaRef ds:uri="http://schemas.microsoft.com/sharepoint/v4"/>
  </ds:schemaRefs>
</ds:datastoreItem>
</file>

<file path=customXml/itemProps3.xml><?xml version="1.0" encoding="utf-8"?>
<ds:datastoreItem xmlns:ds="http://schemas.openxmlformats.org/officeDocument/2006/customXml" ds:itemID="{07599FCB-1461-4B6D-A11B-CBE6D5EFC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1675</TotalTime>
  <Words>5122</Words>
  <Application>Microsoft Office PowerPoint</Application>
  <PresentationFormat>Personalizado</PresentationFormat>
  <Paragraphs>247</Paragraphs>
  <Slides>23</Slides>
  <Notes>20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Arial</vt:lpstr>
      <vt:lpstr>Calibri</vt:lpstr>
      <vt:lpstr>Clear Sans</vt:lpstr>
      <vt:lpstr>Georgia</vt:lpstr>
      <vt:lpstr>Helvetica</vt:lpstr>
      <vt:lpstr>Helvetica Light</vt:lpstr>
      <vt:lpstr>Helvetica Neue</vt:lpstr>
      <vt:lpstr>Lato Regular</vt:lpstr>
      <vt:lpstr>White</vt:lpstr>
      <vt:lpstr>Presentación de PowerPoint</vt:lpstr>
      <vt:lpstr>Problemas</vt:lpstr>
      <vt:lpstr>Problemas institucionales</vt:lpstr>
      <vt:lpstr>Problemas del instructor</vt:lpstr>
      <vt:lpstr>Problemas de los estudiantes</vt:lpstr>
      <vt:lpstr>Presentación de PowerPoint</vt:lpstr>
      <vt:lpstr>Sistema de gestión del aprendizaje (LMS)</vt:lpstr>
      <vt:lpstr>Proceso de trabajo</vt:lpstr>
      <vt:lpstr>Lista de verificación de accesibilidad automatizada</vt:lpstr>
      <vt:lpstr>Algoritmos de aprendizaje de máquina</vt:lpstr>
      <vt:lpstr>Versiones accesibles alternativas</vt:lpstr>
      <vt:lpstr>Presentación de PowerPoint</vt:lpstr>
      <vt:lpstr>Retroalimentación del instructor</vt:lpstr>
      <vt:lpstr>Instructor Feedback</vt:lpstr>
      <vt:lpstr>Presentación de PowerPoint</vt:lpstr>
      <vt:lpstr>Presentación de PowerPoint</vt:lpstr>
      <vt:lpstr>Informe institucional</vt:lpstr>
      <vt:lpstr>Informes</vt:lpstr>
      <vt:lpstr>Presentación de PowerPoint</vt:lpstr>
      <vt:lpstr>The course content workflow</vt:lpstr>
      <vt:lpstr>Espectro de accesibilidad</vt:lpstr>
      <vt:lpstr>Grupo de usuarios de Ally</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Translated: Ally Accessibility - Introduction - Slide Deck&amp;nbsp; Spanish</dc:title>
  <dc:creator>Abigei Salazar</dc:creator>
  <cp:lastModifiedBy>Luis Tornos</cp:lastModifiedBy>
  <cp:revision>48</cp:revision>
  <dcterms:modified xsi:type="dcterms:W3CDTF">2021-02-15T11:47:22Z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0x010100F2EFDAC5E5A7C24A8972C7D4AA8077380015383BC005CDF74B887DBEF05F19540A</vt:lpwstr>
  </property>
</Properties>
</file>